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29"/>
  </p:notesMasterIdLst>
  <p:sldIdLst>
    <p:sldId id="773" r:id="rId6"/>
    <p:sldId id="774" r:id="rId7"/>
    <p:sldId id="806" r:id="rId8"/>
    <p:sldId id="809" r:id="rId9"/>
    <p:sldId id="810" r:id="rId10"/>
    <p:sldId id="811" r:id="rId11"/>
    <p:sldId id="812" r:id="rId12"/>
    <p:sldId id="818" r:id="rId13"/>
    <p:sldId id="819" r:id="rId14"/>
    <p:sldId id="820" r:id="rId15"/>
    <p:sldId id="825" r:id="rId16"/>
    <p:sldId id="826" r:id="rId17"/>
    <p:sldId id="827" r:id="rId18"/>
    <p:sldId id="828" r:id="rId19"/>
    <p:sldId id="829" r:id="rId20"/>
    <p:sldId id="830" r:id="rId21"/>
    <p:sldId id="821" r:id="rId22"/>
    <p:sldId id="822" r:id="rId23"/>
    <p:sldId id="823" r:id="rId24"/>
    <p:sldId id="824" r:id="rId25"/>
    <p:sldId id="831" r:id="rId26"/>
    <p:sldId id="832" r:id="rId27"/>
    <p:sldId id="833" r:id="rId28"/>
  </p:sldIdLst>
  <p:sldSz cx="12197080"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006BBC"/>
    <a:srgbClr val="F8F8F8"/>
    <a:srgbClr val="EAEAEA"/>
    <a:srgbClr val="DDDDDD"/>
    <a:srgbClr val="0DC2D5"/>
    <a:srgbClr val="17DCF1"/>
    <a:srgbClr val="12D0CB"/>
    <a:srgbClr val="FDE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Objects="1" showGuides="1">
      <p:cViewPr varScale="1">
        <p:scale>
          <a:sx n="104" d="100"/>
          <a:sy n="104" d="100"/>
        </p:scale>
        <p:origin x="-186" y="-90"/>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868" name="Rectangle 4"/>
          <p:cNvSpPr>
            <a:spLocks noGrp="1"/>
          </p:cNvSpPr>
          <p:nvPr>
            <p:ph type="sldImg" idx="2"/>
          </p:nvPr>
        </p:nvSpPr>
        <p:spPr>
          <a:xfrm>
            <a:off x="1143000" y="685800"/>
            <a:ext cx="4572000" cy="3429000"/>
          </a:xfrm>
          <a:prstGeom prst="rect">
            <a:avLst/>
          </a:prstGeom>
          <a:noFill/>
          <a:ln w="9525">
            <a:noFill/>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7963"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916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6" Type="http://schemas.openxmlformats.org/officeDocument/2006/relationships/theme" Target="../theme/theme4.xml"/><Relationship Id="rId25" Type="http://schemas.openxmlformats.org/officeDocument/2006/relationships/image" Target="../media/image15.png"/><Relationship Id="rId24" Type="http://schemas.openxmlformats.org/officeDocument/2006/relationships/image" Target="../media/image14.png"/><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slideLayout" Target="../slideLayouts/slideLayout35.xml"/><Relationship Id="rId19" Type="http://schemas.openxmlformats.org/officeDocument/2006/relationships/image" Target="../media/image9.png"/><Relationship Id="rId18" Type="http://schemas.openxmlformats.org/officeDocument/2006/relationships/image" Target="../media/image8.png"/><Relationship Id="rId17" Type="http://schemas.openxmlformats.org/officeDocument/2006/relationships/image" Target="../media/image7.png"/><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609600" y="908050"/>
            <a:ext cx="10977563" cy="635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Rectangle 2"/>
          <p:cNvSpPr>
            <a:spLocks noGrp="1"/>
          </p:cNvSpPr>
          <p:nvPr>
            <p:ph type="title"/>
          </p:nvPr>
        </p:nvSpPr>
        <p:spPr>
          <a:xfrm>
            <a:off x="609600" y="908050"/>
            <a:ext cx="10977563" cy="635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Rectangle 2"/>
          <p:cNvSpPr>
            <a:spLocks noGrp="1"/>
          </p:cNvSpPr>
          <p:nvPr>
            <p:ph type="title"/>
          </p:nvPr>
        </p:nvSpPr>
        <p:spPr>
          <a:xfrm>
            <a:off x="609600" y="908050"/>
            <a:ext cx="10977563" cy="635000"/>
          </a:xfrm>
          <a:prstGeom prst="rect">
            <a:avLst/>
          </a:prstGeom>
          <a:noFill/>
          <a:ln w="9525">
            <a:noFill/>
          </a:ln>
        </p:spPr>
        <p:txBody>
          <a:bodyPr anchor="ctr"/>
          <a:p>
            <a:pPr lvl="0"/>
            <a:r>
              <a:rPr lang="zh-CN" altLang="en-US" dirty="0"/>
              <a:t>单击此处编辑母版标题样式</a:t>
            </a:r>
            <a:endParaRPr lang="zh-CN" altLang="en-US" dirty="0"/>
          </a:p>
        </p:txBody>
      </p:sp>
      <p:sp>
        <p:nvSpPr>
          <p:cNvPr id="4099"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pic>
        <p:nvPicPr>
          <p:cNvPr id="5122" name="Picture 2" descr="PPECLOGO-eff-0-1"/>
          <p:cNvPicPr>
            <a:picLocks noChangeAspect="1"/>
          </p:cNvPicPr>
          <p:nvPr userDrawn="1"/>
        </p:nvPicPr>
        <p:blipFill>
          <a:blip r:embed="rId13"/>
          <a:stretch>
            <a:fillRect/>
          </a:stretch>
        </p:blipFill>
        <p:spPr>
          <a:xfrm>
            <a:off x="4146550" y="2886075"/>
            <a:ext cx="1060450" cy="800100"/>
          </a:xfrm>
          <a:prstGeom prst="rect">
            <a:avLst/>
          </a:prstGeom>
          <a:noFill/>
          <a:ln w="9525">
            <a:noFill/>
          </a:ln>
        </p:spPr>
      </p:pic>
      <p:pic>
        <p:nvPicPr>
          <p:cNvPr id="5123" name="Picture 3" descr="PPECLOGO-eff-0-2"/>
          <p:cNvPicPr>
            <a:picLocks noChangeAspect="1"/>
          </p:cNvPicPr>
          <p:nvPr userDrawn="1"/>
        </p:nvPicPr>
        <p:blipFill>
          <a:blip r:embed="rId14"/>
          <a:stretch>
            <a:fillRect/>
          </a:stretch>
        </p:blipFill>
        <p:spPr>
          <a:xfrm>
            <a:off x="8431213" y="2757488"/>
            <a:ext cx="1095375" cy="839787"/>
          </a:xfrm>
          <a:prstGeom prst="rect">
            <a:avLst/>
          </a:prstGeom>
          <a:noFill/>
          <a:ln w="9525">
            <a:noFill/>
          </a:ln>
        </p:spPr>
      </p:pic>
      <p:pic>
        <p:nvPicPr>
          <p:cNvPr id="5124" name="Picture 4" descr="PPECLOGO-eff-0-3"/>
          <p:cNvPicPr>
            <a:picLocks noChangeAspect="1"/>
          </p:cNvPicPr>
          <p:nvPr userDrawn="1"/>
        </p:nvPicPr>
        <p:blipFill>
          <a:blip r:embed="rId15"/>
          <a:stretch>
            <a:fillRect/>
          </a:stretch>
        </p:blipFill>
        <p:spPr>
          <a:xfrm>
            <a:off x="1039813" y="1447800"/>
            <a:ext cx="3014662" cy="2376488"/>
          </a:xfrm>
          <a:prstGeom prst="rect">
            <a:avLst/>
          </a:prstGeom>
          <a:noFill/>
          <a:ln w="9525">
            <a:noFill/>
          </a:ln>
        </p:spPr>
      </p:pic>
      <p:pic>
        <p:nvPicPr>
          <p:cNvPr id="5125" name="Picture 5" descr="PPECLOGO-eff-0-1"/>
          <p:cNvPicPr>
            <a:picLocks noChangeAspect="1"/>
          </p:cNvPicPr>
          <p:nvPr userDrawn="1"/>
        </p:nvPicPr>
        <p:blipFill>
          <a:blip r:embed="rId16"/>
          <a:stretch>
            <a:fillRect/>
          </a:stretch>
        </p:blipFill>
        <p:spPr>
          <a:xfrm>
            <a:off x="4467225" y="3770313"/>
            <a:ext cx="523875" cy="396875"/>
          </a:xfrm>
          <a:prstGeom prst="rect">
            <a:avLst/>
          </a:prstGeom>
          <a:noFill/>
          <a:ln w="9525">
            <a:noFill/>
          </a:ln>
        </p:spPr>
      </p:pic>
      <p:pic>
        <p:nvPicPr>
          <p:cNvPr id="5126" name="Picture 6" descr="PPECLOGO-eff-0-1"/>
          <p:cNvPicPr>
            <a:picLocks noChangeAspect="1"/>
          </p:cNvPicPr>
          <p:nvPr userDrawn="1"/>
        </p:nvPicPr>
        <p:blipFill>
          <a:blip r:embed="rId17"/>
          <a:stretch>
            <a:fillRect/>
          </a:stretch>
        </p:blipFill>
        <p:spPr>
          <a:xfrm>
            <a:off x="7377113" y="2903538"/>
            <a:ext cx="400050" cy="303212"/>
          </a:xfrm>
          <a:prstGeom prst="rect">
            <a:avLst/>
          </a:prstGeom>
          <a:noFill/>
          <a:ln w="9525">
            <a:noFill/>
          </a:ln>
        </p:spPr>
      </p:pic>
      <p:pic>
        <p:nvPicPr>
          <p:cNvPr id="5127" name="Picture 8" descr="PPECLOGO-eff-0-2"/>
          <p:cNvPicPr>
            <a:picLocks noChangeAspect="1"/>
          </p:cNvPicPr>
          <p:nvPr userDrawn="1"/>
        </p:nvPicPr>
        <p:blipFill>
          <a:blip r:embed="rId18"/>
          <a:stretch>
            <a:fillRect/>
          </a:stretch>
        </p:blipFill>
        <p:spPr>
          <a:xfrm>
            <a:off x="5278438" y="2574925"/>
            <a:ext cx="981075" cy="750888"/>
          </a:xfrm>
          <a:prstGeom prst="rect">
            <a:avLst/>
          </a:prstGeom>
          <a:noFill/>
          <a:ln w="9525">
            <a:noFill/>
          </a:ln>
        </p:spPr>
      </p:pic>
      <p:pic>
        <p:nvPicPr>
          <p:cNvPr id="5128" name="Picture 9" descr="PPECLOGO-eff-5-4"/>
          <p:cNvPicPr>
            <a:picLocks noChangeAspect="1"/>
          </p:cNvPicPr>
          <p:nvPr userDrawn="1"/>
        </p:nvPicPr>
        <p:blipFill>
          <a:blip r:embed="rId19"/>
          <a:stretch>
            <a:fillRect/>
          </a:stretch>
        </p:blipFill>
        <p:spPr>
          <a:xfrm>
            <a:off x="3262313" y="3206750"/>
            <a:ext cx="1477962" cy="1123950"/>
          </a:xfrm>
          <a:prstGeom prst="rect">
            <a:avLst/>
          </a:prstGeom>
          <a:noFill/>
          <a:ln w="9525">
            <a:noFill/>
          </a:ln>
        </p:spPr>
      </p:pic>
      <p:pic>
        <p:nvPicPr>
          <p:cNvPr id="5129" name="Picture 10" descr="PPECLOGO-eff-5-2"/>
          <p:cNvPicPr>
            <a:picLocks noChangeAspect="1"/>
          </p:cNvPicPr>
          <p:nvPr userDrawn="1"/>
        </p:nvPicPr>
        <p:blipFill>
          <a:blip r:embed="rId20"/>
          <a:stretch>
            <a:fillRect/>
          </a:stretch>
        </p:blipFill>
        <p:spPr>
          <a:xfrm>
            <a:off x="5353050" y="3446463"/>
            <a:ext cx="1833563" cy="1435100"/>
          </a:xfrm>
          <a:prstGeom prst="rect">
            <a:avLst/>
          </a:prstGeom>
          <a:noFill/>
          <a:ln w="9525">
            <a:noFill/>
          </a:ln>
        </p:spPr>
      </p:pic>
      <p:pic>
        <p:nvPicPr>
          <p:cNvPr id="5130" name="Picture 11" descr="PPECLOGO-eff-5-4"/>
          <p:cNvPicPr>
            <a:picLocks noChangeAspect="1"/>
          </p:cNvPicPr>
          <p:nvPr userDrawn="1"/>
        </p:nvPicPr>
        <p:blipFill>
          <a:blip r:embed="rId21"/>
          <a:stretch>
            <a:fillRect/>
          </a:stretch>
        </p:blipFill>
        <p:spPr>
          <a:xfrm>
            <a:off x="9885363" y="2725738"/>
            <a:ext cx="1117600" cy="850900"/>
          </a:xfrm>
          <a:prstGeom prst="rect">
            <a:avLst/>
          </a:prstGeom>
          <a:noFill/>
          <a:ln w="9525">
            <a:noFill/>
          </a:ln>
        </p:spPr>
      </p:pic>
      <p:pic>
        <p:nvPicPr>
          <p:cNvPr id="5131" name="Picture 12" descr="PPECLOGO-eff-0-1"/>
          <p:cNvPicPr>
            <a:picLocks noChangeAspect="1"/>
          </p:cNvPicPr>
          <p:nvPr userDrawn="1"/>
        </p:nvPicPr>
        <p:blipFill>
          <a:blip r:embed="rId22"/>
          <a:stretch>
            <a:fillRect/>
          </a:stretch>
        </p:blipFill>
        <p:spPr>
          <a:xfrm>
            <a:off x="7942263" y="3624263"/>
            <a:ext cx="522287" cy="393700"/>
          </a:xfrm>
          <a:prstGeom prst="rect">
            <a:avLst/>
          </a:prstGeom>
          <a:noFill/>
          <a:ln w="9525">
            <a:noFill/>
          </a:ln>
        </p:spPr>
      </p:pic>
      <p:pic>
        <p:nvPicPr>
          <p:cNvPr id="5132" name="Picture 13" descr="PPECLOGO-eff-0-1"/>
          <p:cNvPicPr>
            <a:picLocks noChangeAspect="1"/>
          </p:cNvPicPr>
          <p:nvPr userDrawn="1"/>
        </p:nvPicPr>
        <p:blipFill>
          <a:blip r:embed="rId22"/>
          <a:stretch>
            <a:fillRect/>
          </a:stretch>
        </p:blipFill>
        <p:spPr>
          <a:xfrm>
            <a:off x="11255375" y="2365375"/>
            <a:ext cx="522288" cy="392113"/>
          </a:xfrm>
          <a:prstGeom prst="rect">
            <a:avLst/>
          </a:prstGeom>
          <a:noFill/>
          <a:ln w="9525">
            <a:noFill/>
          </a:ln>
        </p:spPr>
      </p:pic>
      <p:pic>
        <p:nvPicPr>
          <p:cNvPr id="5133" name="Picture 14" descr="PPECLOGO-eff2-1-2"/>
          <p:cNvPicPr>
            <a:picLocks noChangeAspect="1"/>
          </p:cNvPicPr>
          <p:nvPr userDrawn="1"/>
        </p:nvPicPr>
        <p:blipFill>
          <a:blip r:embed="rId23"/>
          <a:stretch>
            <a:fillRect/>
          </a:stretch>
        </p:blipFill>
        <p:spPr>
          <a:xfrm>
            <a:off x="2054225" y="2795588"/>
            <a:ext cx="1697038" cy="1428750"/>
          </a:xfrm>
          <a:prstGeom prst="rect">
            <a:avLst/>
          </a:prstGeom>
          <a:noFill/>
          <a:ln w="9525">
            <a:noFill/>
          </a:ln>
        </p:spPr>
      </p:pic>
      <p:pic>
        <p:nvPicPr>
          <p:cNvPr id="5134" name="Picture 15" descr="PPECLOGO-eff2-1-3"/>
          <p:cNvPicPr>
            <a:picLocks noChangeAspect="1"/>
          </p:cNvPicPr>
          <p:nvPr userDrawn="1"/>
        </p:nvPicPr>
        <p:blipFill>
          <a:blip r:embed="rId24"/>
          <a:stretch>
            <a:fillRect/>
          </a:stretch>
        </p:blipFill>
        <p:spPr>
          <a:xfrm>
            <a:off x="3983038" y="2786063"/>
            <a:ext cx="438150" cy="365125"/>
          </a:xfrm>
          <a:prstGeom prst="rect">
            <a:avLst/>
          </a:prstGeom>
          <a:noFill/>
          <a:ln w="9525">
            <a:noFill/>
          </a:ln>
        </p:spPr>
      </p:pic>
      <p:pic>
        <p:nvPicPr>
          <p:cNvPr id="5135" name="Picture 16" descr="PPECLOGO-eff2-1-4"/>
          <p:cNvPicPr>
            <a:picLocks noChangeAspect="1"/>
          </p:cNvPicPr>
          <p:nvPr userDrawn="1"/>
        </p:nvPicPr>
        <p:blipFill>
          <a:blip r:embed="rId25"/>
          <a:stretch>
            <a:fillRect/>
          </a:stretch>
        </p:blipFill>
        <p:spPr>
          <a:xfrm>
            <a:off x="8520113" y="3325813"/>
            <a:ext cx="703262" cy="585787"/>
          </a:xfrm>
          <a:prstGeom prst="rect">
            <a:avLst/>
          </a:prstGeom>
          <a:noFill/>
          <a:ln w="9525">
            <a:noFill/>
          </a:ln>
        </p:spPr>
      </p:pic>
      <p:pic>
        <p:nvPicPr>
          <p:cNvPr id="5136" name="Picture 17" descr="PPECLOGO-eff2-1-3"/>
          <p:cNvPicPr>
            <a:picLocks noChangeAspect="1"/>
          </p:cNvPicPr>
          <p:nvPr userDrawn="1"/>
        </p:nvPicPr>
        <p:blipFill>
          <a:blip r:embed="rId24"/>
          <a:stretch>
            <a:fillRect/>
          </a:stretch>
        </p:blipFill>
        <p:spPr>
          <a:xfrm>
            <a:off x="9239250" y="2909888"/>
            <a:ext cx="360363" cy="301625"/>
          </a:xfrm>
          <a:prstGeom prst="rect">
            <a:avLst/>
          </a:prstGeom>
          <a:noFill/>
          <a:ln w="9525">
            <a:noFill/>
          </a:ln>
        </p:spPr>
      </p:pic>
      <p:pic>
        <p:nvPicPr>
          <p:cNvPr id="5137" name="Picture 18" descr="PPECLOGO-eff2-1-3"/>
          <p:cNvPicPr>
            <a:picLocks noChangeAspect="1"/>
          </p:cNvPicPr>
          <p:nvPr userDrawn="1"/>
        </p:nvPicPr>
        <p:blipFill>
          <a:blip r:embed="rId24"/>
          <a:stretch>
            <a:fillRect/>
          </a:stretch>
        </p:blipFill>
        <p:spPr>
          <a:xfrm>
            <a:off x="9745663" y="3446463"/>
            <a:ext cx="280987" cy="236537"/>
          </a:xfrm>
          <a:prstGeom prst="rect">
            <a:avLst/>
          </a:prstGeom>
          <a:noFill/>
          <a:ln w="9525">
            <a:noFill/>
          </a:ln>
        </p:spPr>
      </p:pic>
      <p:sp>
        <p:nvSpPr>
          <p:cNvPr id="5138" name="Rectangle 2"/>
          <p:cNvSpPr>
            <a:spLocks noGrp="1"/>
          </p:cNvSpPr>
          <p:nvPr>
            <p:ph type="title"/>
          </p:nvPr>
        </p:nvSpPr>
        <p:spPr>
          <a:xfrm>
            <a:off x="609600" y="908050"/>
            <a:ext cx="10977563" cy="635000"/>
          </a:xfrm>
          <a:prstGeom prst="rect">
            <a:avLst/>
          </a:prstGeom>
          <a:noFill/>
          <a:ln w="9525">
            <a:noFill/>
          </a:ln>
        </p:spPr>
        <p:txBody>
          <a:bodyPr anchor="ctr"/>
          <a:p>
            <a:pPr lvl="0"/>
            <a:r>
              <a:rPr lang="zh-CN" altLang="en-US" dirty="0"/>
              <a:t>单击此处编辑母版标题样式</a:t>
            </a:r>
            <a:endParaRPr lang="zh-CN" altLang="en-US" dirty="0"/>
          </a:p>
        </p:txBody>
      </p:sp>
      <p:sp>
        <p:nvSpPr>
          <p:cNvPr id="5139" name="Rectangle 3"/>
          <p:cNvSpPr>
            <a:spLocks noGrp="1"/>
          </p:cNvSpPr>
          <p:nvPr>
            <p:ph type="body" idx="1"/>
          </p:nvPr>
        </p:nvSpPr>
        <p:spPr>
          <a:xfrm>
            <a:off x="609600" y="1600200"/>
            <a:ext cx="10977563"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par>
                                <p:cTn id="8" presetID="10" presetClass="entr" presetSubtype="0" fill="hold"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transition="in" filter="fade">
                                      <p:cBhvr>
                                        <p:cTn id="10" dur="500"/>
                                        <p:tgtEl>
                                          <p:spTgt spid="5125"/>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nodeType="withEffect">
                                  <p:stCondLst>
                                    <p:cond delay="0"/>
                                  </p:stCondLst>
                                  <p:childTnLst>
                                    <p:set>
                                      <p:cBhvr>
                                        <p:cTn id="18" dur="1" fill="hold">
                                          <p:stCondLst>
                                            <p:cond delay="0"/>
                                          </p:stCondLst>
                                        </p:cTn>
                                        <p:tgtEl>
                                          <p:spTgt spid="5127"/>
                                        </p:tgtEl>
                                        <p:attrNameLst>
                                          <p:attrName>style.visibility</p:attrName>
                                        </p:attrNameLst>
                                      </p:cBhvr>
                                      <p:to>
                                        <p:strVal val="visible"/>
                                      </p:to>
                                    </p:set>
                                    <p:animEffect transition="in" filter="fade">
                                      <p:cBhvr>
                                        <p:cTn id="19" dur="500"/>
                                        <p:tgtEl>
                                          <p:spTgt spid="5127"/>
                                        </p:tgtEl>
                                      </p:cBhvr>
                                    </p:animEffect>
                                  </p:childTnLst>
                                </p:cTn>
                              </p:par>
                              <p:par>
                                <p:cTn id="20" presetID="10" presetClass="entr" presetSubtype="0" fill="hold" nodeType="withEffect">
                                  <p:stCondLst>
                                    <p:cond delay="0"/>
                                  </p:stCondLst>
                                  <p:childTnLst>
                                    <p:set>
                                      <p:cBhvr>
                                        <p:cTn id="21" dur="1" fill="hold">
                                          <p:stCondLst>
                                            <p:cond delay="0"/>
                                          </p:stCondLst>
                                        </p:cTn>
                                        <p:tgtEl>
                                          <p:spTgt spid="5129"/>
                                        </p:tgtEl>
                                        <p:attrNameLst>
                                          <p:attrName>style.visibility</p:attrName>
                                        </p:attrNameLst>
                                      </p:cBhvr>
                                      <p:to>
                                        <p:strVal val="visible"/>
                                      </p:to>
                                    </p:set>
                                    <p:animEffect transition="in" filter="fade">
                                      <p:cBhvr>
                                        <p:cTn id="22" dur="500"/>
                                        <p:tgtEl>
                                          <p:spTgt spid="5129"/>
                                        </p:tgtEl>
                                      </p:cBhvr>
                                    </p:animEffect>
                                  </p:childTnLst>
                                </p:cTn>
                              </p:par>
                              <p:par>
                                <p:cTn id="23" presetID="10" presetClass="entr" presetSubtype="0" fill="hold" nodeType="withEffect">
                                  <p:stCondLst>
                                    <p:cond delay="0"/>
                                  </p:stCondLst>
                                  <p:childTnLst>
                                    <p:set>
                                      <p:cBhvr>
                                        <p:cTn id="24" dur="1" fill="hold">
                                          <p:stCondLst>
                                            <p:cond delay="0"/>
                                          </p:stCondLst>
                                        </p:cTn>
                                        <p:tgtEl>
                                          <p:spTgt spid="5131"/>
                                        </p:tgtEl>
                                        <p:attrNameLst>
                                          <p:attrName>style.visibility</p:attrName>
                                        </p:attrNameLst>
                                      </p:cBhvr>
                                      <p:to>
                                        <p:strVal val="visible"/>
                                      </p:to>
                                    </p:set>
                                    <p:animEffect transition="in" filter="fade">
                                      <p:cBhvr>
                                        <p:cTn id="25" dur="500"/>
                                        <p:tgtEl>
                                          <p:spTgt spid="5131"/>
                                        </p:tgtEl>
                                      </p:cBhvr>
                                    </p:animEffect>
                                  </p:childTnLst>
                                </p:cTn>
                              </p:par>
                              <p:par>
                                <p:cTn id="26" presetID="10" presetClass="entr" presetSubtype="0" fill="hold" nodeType="with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par>
                                <p:cTn id="29" presetID="10" presetClass="entr" presetSubtype="0" fill="hold" nodeType="withEffect">
                                  <p:stCondLst>
                                    <p:cond delay="0"/>
                                  </p:stCondLst>
                                  <p:childTnLst>
                                    <p:set>
                                      <p:cBhvr>
                                        <p:cTn id="30" dur="1" fill="hold">
                                          <p:stCondLst>
                                            <p:cond delay="0"/>
                                          </p:stCondLst>
                                        </p:cTn>
                                        <p:tgtEl>
                                          <p:spTgt spid="5130"/>
                                        </p:tgtEl>
                                        <p:attrNameLst>
                                          <p:attrName>style.visibility</p:attrName>
                                        </p:attrNameLst>
                                      </p:cBhvr>
                                      <p:to>
                                        <p:strVal val="visible"/>
                                      </p:to>
                                    </p:set>
                                    <p:animEffect transition="in" filter="fade">
                                      <p:cBhvr>
                                        <p:cTn id="31" dur="500"/>
                                        <p:tgtEl>
                                          <p:spTgt spid="5130"/>
                                        </p:tgtEl>
                                      </p:cBhvr>
                                    </p:animEffect>
                                  </p:childTnLst>
                                </p:cTn>
                              </p:par>
                              <p:par>
                                <p:cTn id="32" presetID="10" presetClass="entr" presetSubtype="0" fill="hold" nodeType="withEffect">
                                  <p:stCondLst>
                                    <p:cond delay="0"/>
                                  </p:stCondLst>
                                  <p:childTnLst>
                                    <p:set>
                                      <p:cBhvr>
                                        <p:cTn id="33" dur="1" fill="hold">
                                          <p:stCondLst>
                                            <p:cond delay="0"/>
                                          </p:stCondLst>
                                        </p:cTn>
                                        <p:tgtEl>
                                          <p:spTgt spid="5126"/>
                                        </p:tgtEl>
                                        <p:attrNameLst>
                                          <p:attrName>style.visibility</p:attrName>
                                        </p:attrNameLst>
                                      </p:cBhvr>
                                      <p:to>
                                        <p:strVal val="visible"/>
                                      </p:to>
                                    </p:set>
                                    <p:animEffect transition="in" filter="fade">
                                      <p:cBhvr>
                                        <p:cTn id="34" dur="500"/>
                                        <p:tgtEl>
                                          <p:spTgt spid="5126"/>
                                        </p:tgtEl>
                                      </p:cBhvr>
                                    </p:animEffect>
                                  </p:childTnLst>
                                </p:cTn>
                              </p:par>
                              <p:par>
                                <p:cTn id="35" presetID="10" presetClass="entr" presetSubtype="0" fill="hold" nodeType="with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513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123"/>
                                        </p:tgtEl>
                                        <p:attrNameLst>
                                          <p:attrName>ppt_x</p:attrName>
                                          <p:attrName>ppt_y</p:attrName>
                                        </p:attrNameLst>
                                      </p:cBhvr>
                                      <p:rCtr x="-157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5126"/>
                                        </p:tgtEl>
                                        <p:attrNameLst>
                                          <p:attrName>ppt_x</p:attrName>
                                          <p:attrName>ppt_y</p:attrName>
                                        </p:attrNameLst>
                                      </p:cBhvr>
                                      <p:rCtr x="-235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5127"/>
                                        </p:tgtEl>
                                        <p:attrNameLst>
                                          <p:attrName>ppt_x</p:attrName>
                                          <p:attrName>ppt_y</p:attrName>
                                        </p:attrNameLst>
                                      </p:cBhvr>
                                      <p:rCtr x="-97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125"/>
                                        </p:tgtEl>
                                        <p:attrNameLst>
                                          <p:attrName>ppt_x</p:attrName>
                                          <p:attrName>ppt_y</p:attrName>
                                        </p:attrNameLst>
                                      </p:cBhvr>
                                      <p:rCtr x="-217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5122"/>
                                        </p:tgtEl>
                                        <p:attrNameLst>
                                          <p:attrName>ppt_x</p:attrName>
                                          <p:attrName>ppt_y</p:attrName>
                                        </p:attrNameLst>
                                      </p:cBhvr>
                                      <p:rCtr x="-167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5131"/>
                                        </p:tgtEl>
                                        <p:attrNameLst>
                                          <p:attrName>ppt_x</p:attrName>
                                          <p:attrName>ppt_y</p:attrName>
                                        </p:attrNameLst>
                                      </p:cBhvr>
                                      <p:rCtr x="-285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5132"/>
                                        </p:tgtEl>
                                        <p:attrNameLst>
                                          <p:attrName>ppt_x</p:attrName>
                                          <p:attrName>ppt_y</p:attrName>
                                        </p:attrNameLst>
                                      </p:cBhvr>
                                      <p:rCtr x="-285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5129"/>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5128"/>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5124"/>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5128"/>
                                        </p:tgtEl>
                                      </p:cBhvr>
                                    </p:animEffect>
                                    <p:set>
                                      <p:cBhvr>
                                        <p:cTn id="62" dur="1" fill="hold">
                                          <p:stCondLst>
                                            <p:cond delay="499"/>
                                          </p:stCondLst>
                                        </p:cTn>
                                        <p:tgtEl>
                                          <p:spTgt spid="512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5129"/>
                                        </p:tgtEl>
                                      </p:cBhvr>
                                    </p:animEffect>
                                    <p:set>
                                      <p:cBhvr>
                                        <p:cTn id="65" dur="1" fill="hold">
                                          <p:stCondLst>
                                            <p:cond delay="499"/>
                                          </p:stCondLst>
                                        </p:cTn>
                                        <p:tgtEl>
                                          <p:spTgt spid="512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5131"/>
                                        </p:tgtEl>
                                      </p:cBhvr>
                                    </p:animEffect>
                                    <p:set>
                                      <p:cBhvr>
                                        <p:cTn id="68" dur="1" fill="hold">
                                          <p:stCondLst>
                                            <p:cond delay="499"/>
                                          </p:stCondLst>
                                        </p:cTn>
                                        <p:tgtEl>
                                          <p:spTgt spid="513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125"/>
                                        </p:tgtEl>
                                      </p:cBhvr>
                                    </p:animEffect>
                                    <p:set>
                                      <p:cBhvr>
                                        <p:cTn id="71" dur="1" fill="hold">
                                          <p:stCondLst>
                                            <p:cond delay="499"/>
                                          </p:stCondLst>
                                        </p:cTn>
                                        <p:tgtEl>
                                          <p:spTgt spid="512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5127"/>
                                        </p:tgtEl>
                                      </p:cBhvr>
                                    </p:animEffect>
                                    <p:set>
                                      <p:cBhvr>
                                        <p:cTn id="74" dur="1" fill="hold">
                                          <p:stCondLst>
                                            <p:cond delay="499"/>
                                          </p:stCondLst>
                                        </p:cTn>
                                        <p:tgtEl>
                                          <p:spTgt spid="512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123"/>
                                        </p:tgtEl>
                                      </p:cBhvr>
                                    </p:animEffect>
                                    <p:set>
                                      <p:cBhvr>
                                        <p:cTn id="77" dur="1" fill="hold">
                                          <p:stCondLst>
                                            <p:cond delay="499"/>
                                          </p:stCondLst>
                                        </p:cTn>
                                        <p:tgtEl>
                                          <p:spTgt spid="512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5130"/>
                                        </p:tgtEl>
                                      </p:cBhvr>
                                    </p:animEffect>
                                    <p:set>
                                      <p:cBhvr>
                                        <p:cTn id="80" dur="1" fill="hold">
                                          <p:stCondLst>
                                            <p:cond delay="499"/>
                                          </p:stCondLst>
                                        </p:cTn>
                                        <p:tgtEl>
                                          <p:spTgt spid="513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5132"/>
                                        </p:tgtEl>
                                      </p:cBhvr>
                                    </p:animEffect>
                                    <p:set>
                                      <p:cBhvr>
                                        <p:cTn id="83" dur="1" fill="hold">
                                          <p:stCondLst>
                                            <p:cond delay="499"/>
                                          </p:stCondLst>
                                        </p:cTn>
                                        <p:tgtEl>
                                          <p:spTgt spid="513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5124"/>
                                        </p:tgtEl>
                                      </p:cBhvr>
                                    </p:animEffect>
                                    <p:set>
                                      <p:cBhvr>
                                        <p:cTn id="86" dur="1" fill="hold">
                                          <p:stCondLst>
                                            <p:cond delay="499"/>
                                          </p:stCondLst>
                                        </p:cTn>
                                        <p:tgtEl>
                                          <p:spTgt spid="512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5122"/>
                                        </p:tgtEl>
                                      </p:cBhvr>
                                    </p:animEffect>
                                    <p:set>
                                      <p:cBhvr>
                                        <p:cTn id="89" dur="1" fill="hold">
                                          <p:stCondLst>
                                            <p:cond delay="499"/>
                                          </p:stCondLst>
                                        </p:cTn>
                                        <p:tgtEl>
                                          <p:spTgt spid="512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5126"/>
                                        </p:tgtEl>
                                      </p:cBhvr>
                                    </p:animEffect>
                                    <p:set>
                                      <p:cBhvr>
                                        <p:cTn id="92" dur="1" fill="hold">
                                          <p:stCondLst>
                                            <p:cond delay="499"/>
                                          </p:stCondLst>
                                        </p:cTn>
                                        <p:tgtEl>
                                          <p:spTgt spid="512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5133"/>
                                        </p:tgtEl>
                                        <p:attrNameLst>
                                          <p:attrName>style.visibility</p:attrName>
                                        </p:attrNameLst>
                                      </p:cBhvr>
                                      <p:to>
                                        <p:strVal val="visible"/>
                                      </p:to>
                                    </p:set>
                                    <p:animEffect transition="in" filter="fade">
                                      <p:cBhvr>
                                        <p:cTn id="95" dur="100"/>
                                        <p:tgtEl>
                                          <p:spTgt spid="5133"/>
                                        </p:tgtEl>
                                      </p:cBhvr>
                                    </p:animEffect>
                                  </p:childTnLst>
                                </p:cTn>
                              </p:par>
                              <p:par>
                                <p:cTn id="96" presetID="10" presetClass="entr" presetSubtype="0" fill="hold" nodeType="withEffect">
                                  <p:stCondLst>
                                    <p:cond delay="600"/>
                                  </p:stCondLst>
                                  <p:childTnLst>
                                    <p:set>
                                      <p:cBhvr>
                                        <p:cTn id="97" dur="1" fill="hold">
                                          <p:stCondLst>
                                            <p:cond delay="0"/>
                                          </p:stCondLst>
                                        </p:cTn>
                                        <p:tgtEl>
                                          <p:spTgt spid="5134"/>
                                        </p:tgtEl>
                                        <p:attrNameLst>
                                          <p:attrName>style.visibility</p:attrName>
                                        </p:attrNameLst>
                                      </p:cBhvr>
                                      <p:to>
                                        <p:strVal val="visible"/>
                                      </p:to>
                                    </p:set>
                                    <p:animEffect transition="in" filter="fade">
                                      <p:cBhvr>
                                        <p:cTn id="98" dur="100"/>
                                        <p:tgtEl>
                                          <p:spTgt spid="5134"/>
                                        </p:tgtEl>
                                      </p:cBhvr>
                                    </p:animEffect>
                                  </p:childTnLst>
                                </p:cTn>
                              </p:par>
                              <p:par>
                                <p:cTn id="99" presetID="10" presetClass="entr" presetSubtype="0" fill="hold" nodeType="withEffect">
                                  <p:stCondLst>
                                    <p:cond delay="200"/>
                                  </p:stCondLst>
                                  <p:childTnLst>
                                    <p:set>
                                      <p:cBhvr>
                                        <p:cTn id="100" dur="1" fill="hold">
                                          <p:stCondLst>
                                            <p:cond delay="0"/>
                                          </p:stCondLst>
                                        </p:cTn>
                                        <p:tgtEl>
                                          <p:spTgt spid="5135"/>
                                        </p:tgtEl>
                                        <p:attrNameLst>
                                          <p:attrName>style.visibility</p:attrName>
                                        </p:attrNameLst>
                                      </p:cBhvr>
                                      <p:to>
                                        <p:strVal val="visible"/>
                                      </p:to>
                                    </p:set>
                                    <p:animEffect transition="in" filter="fade">
                                      <p:cBhvr>
                                        <p:cTn id="101" dur="100"/>
                                        <p:tgtEl>
                                          <p:spTgt spid="513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5136"/>
                                        </p:tgtEl>
                                        <p:attrNameLst>
                                          <p:attrName>style.visibility</p:attrName>
                                        </p:attrNameLst>
                                      </p:cBhvr>
                                      <p:to>
                                        <p:strVal val="visible"/>
                                      </p:to>
                                    </p:set>
                                    <p:animEffect transition="in" filter="fade">
                                      <p:cBhvr>
                                        <p:cTn id="104" dur="100"/>
                                        <p:tgtEl>
                                          <p:spTgt spid="513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5137"/>
                                        </p:tgtEl>
                                        <p:attrNameLst>
                                          <p:attrName>style.visibility</p:attrName>
                                        </p:attrNameLst>
                                      </p:cBhvr>
                                      <p:to>
                                        <p:strVal val="visible"/>
                                      </p:to>
                                    </p:set>
                                    <p:animEffect transition="in" filter="fade">
                                      <p:cBhvr>
                                        <p:cTn id="107" dur="100"/>
                                        <p:tgtEl>
                                          <p:spTgt spid="5137"/>
                                        </p:tgtEl>
                                      </p:cBhvr>
                                    </p:animEffect>
                                  </p:childTnLst>
                                </p:cTn>
                              </p:par>
                              <p:par>
                                <p:cTn id="108" presetID="53" presetClass="exit" presetSubtype="16" fill="hold" nodeType="withEffect">
                                  <p:stCondLst>
                                    <p:cond delay="100"/>
                                  </p:stCondLst>
                                  <p:childTnLst>
                                    <p:anim calcmode="lin" valueType="num">
                                      <p:cBhvr>
                                        <p:cTn id="109" dur="1000"/>
                                        <p:tgtEl>
                                          <p:spTgt spid="5133"/>
                                        </p:tgtEl>
                                        <p:attrNameLst>
                                          <p:attrName>ppt_w</p:attrName>
                                        </p:attrNameLst>
                                      </p:cBhvr>
                                      <p:tavLst>
                                        <p:tav tm="0">
                                          <p:val>
                                            <p:strVal val="ppt_w"/>
                                          </p:val>
                                        </p:tav>
                                        <p:tav tm="100000">
                                          <p:val>
                                            <p:fltVal val="0.000000"/>
                                          </p:val>
                                        </p:tav>
                                      </p:tavLst>
                                    </p:anim>
                                    <p:anim calcmode="lin" valueType="num">
                                      <p:cBhvr>
                                        <p:cTn id="110" dur="1000"/>
                                        <p:tgtEl>
                                          <p:spTgt spid="5133"/>
                                        </p:tgtEl>
                                        <p:attrNameLst>
                                          <p:attrName>ppt_h</p:attrName>
                                        </p:attrNameLst>
                                      </p:cBhvr>
                                      <p:tavLst>
                                        <p:tav tm="0">
                                          <p:val>
                                            <p:strVal val="ppt_h"/>
                                          </p:val>
                                        </p:tav>
                                        <p:tav tm="100000">
                                          <p:val>
                                            <p:fltVal val="0.000000"/>
                                          </p:val>
                                        </p:tav>
                                      </p:tavLst>
                                    </p:anim>
                                    <p:animEffect transition="out" filter="fade">
                                      <p:cBhvr>
                                        <p:cTn id="111" dur="1000"/>
                                        <p:tgtEl>
                                          <p:spTgt spid="5133"/>
                                        </p:tgtEl>
                                      </p:cBhvr>
                                    </p:animEffect>
                                    <p:set>
                                      <p:cBhvr>
                                        <p:cTn id="112" dur="1" fill="hold">
                                          <p:stCondLst>
                                            <p:cond delay="999"/>
                                          </p:stCondLst>
                                        </p:cTn>
                                        <p:tgtEl>
                                          <p:spTgt spid="5133"/>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5134"/>
                                        </p:tgtEl>
                                        <p:attrNameLst>
                                          <p:attrName>ppt_w</p:attrName>
                                        </p:attrNameLst>
                                      </p:cBhvr>
                                      <p:tavLst>
                                        <p:tav tm="0">
                                          <p:val>
                                            <p:strVal val="ppt_w"/>
                                          </p:val>
                                        </p:tav>
                                        <p:tav tm="100000">
                                          <p:val>
                                            <p:fltVal val="0.000000"/>
                                          </p:val>
                                        </p:tav>
                                      </p:tavLst>
                                    </p:anim>
                                    <p:anim calcmode="lin" valueType="num">
                                      <p:cBhvr>
                                        <p:cTn id="115" dur="500"/>
                                        <p:tgtEl>
                                          <p:spTgt spid="5134"/>
                                        </p:tgtEl>
                                        <p:attrNameLst>
                                          <p:attrName>ppt_h</p:attrName>
                                        </p:attrNameLst>
                                      </p:cBhvr>
                                      <p:tavLst>
                                        <p:tav tm="0">
                                          <p:val>
                                            <p:strVal val="ppt_h"/>
                                          </p:val>
                                        </p:tav>
                                        <p:tav tm="100000">
                                          <p:val>
                                            <p:fltVal val="0.000000"/>
                                          </p:val>
                                        </p:tav>
                                      </p:tavLst>
                                    </p:anim>
                                    <p:animEffect transition="out" filter="fade">
                                      <p:cBhvr>
                                        <p:cTn id="116" dur="500"/>
                                        <p:tgtEl>
                                          <p:spTgt spid="5134"/>
                                        </p:tgtEl>
                                      </p:cBhvr>
                                    </p:animEffect>
                                    <p:set>
                                      <p:cBhvr>
                                        <p:cTn id="117" dur="1" fill="hold">
                                          <p:stCondLst>
                                            <p:cond delay="499"/>
                                          </p:stCondLst>
                                        </p:cTn>
                                        <p:tgtEl>
                                          <p:spTgt spid="5134"/>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5135"/>
                                        </p:tgtEl>
                                        <p:attrNameLst>
                                          <p:attrName>ppt_w</p:attrName>
                                        </p:attrNameLst>
                                      </p:cBhvr>
                                      <p:tavLst>
                                        <p:tav tm="0">
                                          <p:val>
                                            <p:strVal val="ppt_w"/>
                                          </p:val>
                                        </p:tav>
                                        <p:tav tm="100000">
                                          <p:val>
                                            <p:fltVal val="0.000000"/>
                                          </p:val>
                                        </p:tav>
                                      </p:tavLst>
                                    </p:anim>
                                    <p:anim calcmode="lin" valueType="num">
                                      <p:cBhvr>
                                        <p:cTn id="120" dur="500"/>
                                        <p:tgtEl>
                                          <p:spTgt spid="5135"/>
                                        </p:tgtEl>
                                        <p:attrNameLst>
                                          <p:attrName>ppt_h</p:attrName>
                                        </p:attrNameLst>
                                      </p:cBhvr>
                                      <p:tavLst>
                                        <p:tav tm="0">
                                          <p:val>
                                            <p:strVal val="ppt_h"/>
                                          </p:val>
                                        </p:tav>
                                        <p:tav tm="100000">
                                          <p:val>
                                            <p:fltVal val="0.000000"/>
                                          </p:val>
                                        </p:tav>
                                      </p:tavLst>
                                    </p:anim>
                                    <p:animEffect transition="out" filter="fade">
                                      <p:cBhvr>
                                        <p:cTn id="121" dur="500"/>
                                        <p:tgtEl>
                                          <p:spTgt spid="5135"/>
                                        </p:tgtEl>
                                      </p:cBhvr>
                                    </p:animEffect>
                                    <p:set>
                                      <p:cBhvr>
                                        <p:cTn id="122" dur="1" fill="hold">
                                          <p:stCondLst>
                                            <p:cond delay="499"/>
                                          </p:stCondLst>
                                        </p:cTn>
                                        <p:tgtEl>
                                          <p:spTgt spid="5135"/>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5136"/>
                                        </p:tgtEl>
                                        <p:attrNameLst>
                                          <p:attrName>ppt_w</p:attrName>
                                        </p:attrNameLst>
                                      </p:cBhvr>
                                      <p:tavLst>
                                        <p:tav tm="0">
                                          <p:val>
                                            <p:strVal val="ppt_w"/>
                                          </p:val>
                                        </p:tav>
                                        <p:tav tm="100000">
                                          <p:val>
                                            <p:fltVal val="0.000000"/>
                                          </p:val>
                                        </p:tav>
                                      </p:tavLst>
                                    </p:anim>
                                    <p:anim calcmode="lin" valueType="num">
                                      <p:cBhvr>
                                        <p:cTn id="125" dur="500"/>
                                        <p:tgtEl>
                                          <p:spTgt spid="5136"/>
                                        </p:tgtEl>
                                        <p:attrNameLst>
                                          <p:attrName>ppt_h</p:attrName>
                                        </p:attrNameLst>
                                      </p:cBhvr>
                                      <p:tavLst>
                                        <p:tav tm="0">
                                          <p:val>
                                            <p:strVal val="ppt_h"/>
                                          </p:val>
                                        </p:tav>
                                        <p:tav tm="100000">
                                          <p:val>
                                            <p:fltVal val="0.000000"/>
                                          </p:val>
                                        </p:tav>
                                      </p:tavLst>
                                    </p:anim>
                                    <p:animEffect transition="out" filter="fade">
                                      <p:cBhvr>
                                        <p:cTn id="126" dur="500"/>
                                        <p:tgtEl>
                                          <p:spTgt spid="5136"/>
                                        </p:tgtEl>
                                      </p:cBhvr>
                                    </p:animEffect>
                                    <p:set>
                                      <p:cBhvr>
                                        <p:cTn id="127" dur="1" fill="hold">
                                          <p:stCondLst>
                                            <p:cond delay="499"/>
                                          </p:stCondLst>
                                        </p:cTn>
                                        <p:tgtEl>
                                          <p:spTgt spid="5136"/>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5137"/>
                                        </p:tgtEl>
                                        <p:attrNameLst>
                                          <p:attrName>ppt_w</p:attrName>
                                        </p:attrNameLst>
                                      </p:cBhvr>
                                      <p:tavLst>
                                        <p:tav tm="0">
                                          <p:val>
                                            <p:strVal val="ppt_w"/>
                                          </p:val>
                                        </p:tav>
                                        <p:tav tm="100000">
                                          <p:val>
                                            <p:fltVal val="0.000000"/>
                                          </p:val>
                                        </p:tav>
                                      </p:tavLst>
                                    </p:anim>
                                    <p:anim calcmode="lin" valueType="num">
                                      <p:cBhvr>
                                        <p:cTn id="130" dur="500"/>
                                        <p:tgtEl>
                                          <p:spTgt spid="5137"/>
                                        </p:tgtEl>
                                        <p:attrNameLst>
                                          <p:attrName>ppt_h</p:attrName>
                                        </p:attrNameLst>
                                      </p:cBhvr>
                                      <p:tavLst>
                                        <p:tav tm="0">
                                          <p:val>
                                            <p:strVal val="ppt_h"/>
                                          </p:val>
                                        </p:tav>
                                        <p:tav tm="100000">
                                          <p:val>
                                            <p:fltVal val="0.000000"/>
                                          </p:val>
                                        </p:tav>
                                      </p:tavLst>
                                    </p:anim>
                                    <p:animEffect transition="out" filter="fade">
                                      <p:cBhvr>
                                        <p:cTn id="131" dur="500"/>
                                        <p:tgtEl>
                                          <p:spTgt spid="5137"/>
                                        </p:tgtEl>
                                      </p:cBhvr>
                                    </p:animEffect>
                                    <p:set>
                                      <p:cBhvr>
                                        <p:cTn id="132" dur="1" fill="hold">
                                          <p:stCondLst>
                                            <p:cond delay="499"/>
                                          </p:stCondLst>
                                        </p:cTn>
                                        <p:tgtEl>
                                          <p:spTgt spid="5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1"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7.jpeg"/><Relationship Id="rId1" Type="http://schemas.openxmlformats.org/officeDocument/2006/relationships/image" Target="../media/image1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7170" name="组合 16" descr="C:\Users\ouc4\Desktop\u=3626318806,3553015728&amp;fm=27&amp;gp=0.jpgu=3626318806,3553015728&amp;fm=27&amp;gp=0"/>
          <p:cNvPicPr/>
          <p:nvPr/>
        </p:nvPicPr>
        <p:blipFill>
          <a:blip r:embed="rId2"/>
          <a:srcRect/>
          <a:stretch>
            <a:fillRect/>
          </a:stretch>
        </p:blipFill>
        <p:spPr>
          <a:xfrm>
            <a:off x="4081145" y="645795"/>
            <a:ext cx="3636645" cy="1598930"/>
          </a:xfrm>
          <a:prstGeom prst="rect">
            <a:avLst/>
          </a:prstGeom>
          <a:noFill/>
          <a:ln w="9525">
            <a:noFill/>
          </a:ln>
        </p:spPr>
      </p:pic>
      <p:sp>
        <p:nvSpPr>
          <p:cNvPr id="7171" name="Rectangle 3"/>
          <p:cNvSpPr txBox="1"/>
          <p:nvPr/>
        </p:nvSpPr>
        <p:spPr>
          <a:xfrm>
            <a:off x="733743" y="3190558"/>
            <a:ext cx="10728325" cy="817562"/>
          </a:xfrm>
          <a:prstGeom prst="rect">
            <a:avLst/>
          </a:prstGeom>
          <a:noFill/>
          <a:ln w="9525">
            <a:noFill/>
          </a:ln>
        </p:spPr>
        <p:txBody>
          <a:bodyPr anchor="ctr"/>
          <a:p>
            <a:pPr lvl="0" algn="ctr" eaLnBrk="1" hangingPunct="1"/>
            <a:r>
              <a:rPr lang="zh-CN" altLang="en-US" sz="4400" dirty="0">
                <a:solidFill>
                  <a:schemeClr val="accent2"/>
                </a:solidFill>
                <a:latin typeface="+mj-lt"/>
                <a:ea typeface="造字工房力黑（非商用）常规体" pitchFamily="2" charset="-122"/>
              </a:rPr>
              <a:t>Self-paced Mixture of Regressions</a:t>
            </a:r>
            <a:endParaRPr lang="zh-CN" altLang="en-US" sz="4400" dirty="0">
              <a:solidFill>
                <a:schemeClr val="accent2"/>
              </a:solidFill>
              <a:latin typeface="+mj-lt"/>
              <a:ea typeface="造字工房力黑（非商用）常规体" pitchFamily="2" charset="-122"/>
            </a:endParaRPr>
          </a:p>
        </p:txBody>
      </p:sp>
      <p:sp>
        <p:nvSpPr>
          <p:cNvPr id="7175" name="圆角矩形 42"/>
          <p:cNvSpPr/>
          <p:nvPr/>
        </p:nvSpPr>
        <p:spPr>
          <a:xfrm>
            <a:off x="6224588" y="4929188"/>
            <a:ext cx="1617662" cy="452437"/>
          </a:xfrm>
          <a:prstGeom prst="roundRect">
            <a:avLst>
              <a:gd name="adj" fmla="val 16667"/>
            </a:avLst>
          </a:prstGeom>
          <a:solidFill>
            <a:schemeClr val="bg1"/>
          </a:solidFill>
          <a:ln w="9525">
            <a:noFill/>
          </a:ln>
        </p:spPr>
        <p:txBody>
          <a:bodyPr/>
          <a:p>
            <a:pPr lvl="0" eaLnBrk="1" hangingPunct="1"/>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76" name="TextBox 43"/>
          <p:cNvSpPr txBox="1"/>
          <p:nvPr/>
        </p:nvSpPr>
        <p:spPr>
          <a:xfrm>
            <a:off x="4816475" y="4824413"/>
            <a:ext cx="1158875" cy="645160"/>
          </a:xfrm>
          <a:prstGeom prst="rect">
            <a:avLst/>
          </a:prstGeom>
          <a:noFill/>
          <a:ln w="9525">
            <a:noFill/>
          </a:ln>
        </p:spPr>
        <p:txBody>
          <a:bodyPr>
            <a:spAutoFit/>
          </a:bodyPr>
          <a:p>
            <a:pPr lvl="0" eaLnBrk="1" hangingPunct="1">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rPr>
              <a:t>王栋</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7177" name="TextBox 44"/>
          <p:cNvSpPr txBox="1"/>
          <p:nvPr/>
        </p:nvSpPr>
        <p:spPr>
          <a:xfrm>
            <a:off x="8007350" y="4824413"/>
            <a:ext cx="1341438" cy="645160"/>
          </a:xfrm>
          <a:prstGeom prst="rect">
            <a:avLst/>
          </a:prstGeom>
          <a:noFill/>
          <a:ln w="9525">
            <a:noFill/>
          </a:ln>
        </p:spPr>
        <p:txBody>
          <a:bodyPr>
            <a:spAutoFit/>
          </a:bodyPr>
          <a:p>
            <a:pPr lvl="0" eaLnBrk="1" hangingPunct="1">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rPr>
              <a:t>高峰</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7178" name="TextBox 45"/>
          <p:cNvSpPr txBox="1"/>
          <p:nvPr/>
        </p:nvSpPr>
        <p:spPr>
          <a:xfrm>
            <a:off x="6272213" y="4791075"/>
            <a:ext cx="1508125" cy="646113"/>
          </a:xfrm>
          <a:prstGeom prst="rect">
            <a:avLst/>
          </a:prstGeom>
          <a:noFill/>
          <a:ln w="9525">
            <a:noFill/>
          </a:ln>
        </p:spPr>
        <p:txBody>
          <a:bodyPr>
            <a:spAutoFit/>
          </a:bodyPr>
          <a:p>
            <a:pPr lvl="0" algn="dist" eaLnBrk="1" hangingPunct="1">
              <a:lnSpc>
                <a:spcPct val="150000"/>
              </a:lnSpc>
            </a:pPr>
            <a:r>
              <a:rPr lang="zh-CN" altLang="en-US" sz="2400" b="1" dirty="0">
                <a:solidFill>
                  <a:schemeClr val="accent2"/>
                </a:solidFill>
                <a:latin typeface="微软雅黑" panose="020B0503020204020204" pitchFamily="34" charset="-122"/>
                <a:ea typeface="微软雅黑" panose="020B0503020204020204" pitchFamily="34" charset="-122"/>
              </a:rPr>
              <a:t>指导老师</a:t>
            </a:r>
            <a:endParaRPr lang="en-US" altLang="x-none" sz="2400" b="1" dirty="0">
              <a:solidFill>
                <a:schemeClr val="accent2"/>
              </a:solidFill>
              <a:latin typeface="微软雅黑" panose="020B0503020204020204" pitchFamily="34" charset="-122"/>
              <a:ea typeface="微软雅黑" panose="020B0503020204020204" pitchFamily="34" charset="-122"/>
            </a:endParaRPr>
          </a:p>
        </p:txBody>
      </p:sp>
      <p:sp>
        <p:nvSpPr>
          <p:cNvPr id="7179" name="圆角矩形 46"/>
          <p:cNvSpPr/>
          <p:nvPr/>
        </p:nvSpPr>
        <p:spPr>
          <a:xfrm>
            <a:off x="3448050" y="4929188"/>
            <a:ext cx="1354138" cy="452437"/>
          </a:xfrm>
          <a:prstGeom prst="roundRect">
            <a:avLst>
              <a:gd name="adj" fmla="val 16667"/>
            </a:avLst>
          </a:prstGeom>
          <a:solidFill>
            <a:schemeClr val="bg1"/>
          </a:solidFill>
          <a:ln w="9525">
            <a:noFill/>
          </a:ln>
        </p:spPr>
        <p:txBody>
          <a:bodyPr/>
          <a:p>
            <a:pPr lvl="0" eaLnBrk="1" hangingPunct="1"/>
            <a:endParaRPr lang="zh-CN" altLang="en-US" sz="2400" dirty="0">
              <a:solidFill>
                <a:schemeClr val="accent2"/>
              </a:solidFill>
              <a:latin typeface="Arial" panose="020B0604020202020204" pitchFamily="34" charset="0"/>
              <a:ea typeface="宋体" panose="02010600030101010101" pitchFamily="2" charset="-122"/>
            </a:endParaRPr>
          </a:p>
        </p:txBody>
      </p:sp>
      <p:sp>
        <p:nvSpPr>
          <p:cNvPr id="7180" name="TextBox 47"/>
          <p:cNvSpPr txBox="1"/>
          <p:nvPr/>
        </p:nvSpPr>
        <p:spPr>
          <a:xfrm>
            <a:off x="3495675" y="4791075"/>
            <a:ext cx="1306513" cy="581025"/>
          </a:xfrm>
          <a:prstGeom prst="rect">
            <a:avLst/>
          </a:prstGeom>
          <a:noFill/>
          <a:ln w="9525">
            <a:noFill/>
          </a:ln>
        </p:spPr>
        <p:txBody>
          <a:bodyPr>
            <a:spAutoFit/>
          </a:bodyPr>
          <a:p>
            <a:pPr lvl="0" algn="dist" eaLnBrk="1" hangingPunct="1">
              <a:lnSpc>
                <a:spcPct val="150000"/>
              </a:lnSpc>
            </a:pPr>
            <a:r>
              <a:rPr lang="zh-CN" altLang="en-US" sz="2400" b="1" dirty="0">
                <a:solidFill>
                  <a:schemeClr val="accent2"/>
                </a:solidFill>
                <a:latin typeface="微软雅黑" panose="020B0503020204020204" pitchFamily="34" charset="-122"/>
                <a:ea typeface="微软雅黑" panose="020B0503020204020204" pitchFamily="34" charset="-122"/>
              </a:rPr>
              <a:t>答辩人</a:t>
            </a:r>
            <a:endParaRPr lang="en-US" altLang="x-none" sz="2400" b="1" dirty="0">
              <a:solidFill>
                <a:schemeClr val="accent2"/>
              </a:solidFill>
              <a:latin typeface="微软雅黑" panose="020B0503020204020204" pitchFamily="34" charset="-122"/>
              <a:ea typeface="微软雅黑" panose="020B0503020204020204" pitchFamily="34" charset="-122"/>
            </a:endParaRPr>
          </a:p>
        </p:txBody>
      </p:sp>
      <p:sp>
        <p:nvSpPr>
          <p:cNvPr id="7181" name="Rectangle 5"/>
          <p:cNvSpPr/>
          <p:nvPr/>
        </p:nvSpPr>
        <p:spPr>
          <a:xfrm>
            <a:off x="0" y="6127750"/>
            <a:ext cx="12196763" cy="41275"/>
          </a:xfrm>
          <a:prstGeom prst="rect">
            <a:avLst/>
          </a:prstGeom>
          <a:solidFill>
            <a:srgbClr val="FFFFFF"/>
          </a:solidFill>
          <a:ln w="9525">
            <a:noFill/>
          </a:ln>
        </p:spPr>
        <p:txBody>
          <a:bodyPr/>
          <a:p>
            <a:pPr lvl="0" eaLnBrk="1" hangingPunct="1"/>
            <a:endParaRPr lang="zh-CN" altLang="en-US" dirty="0">
              <a:latin typeface="Arial" panose="020B0604020202020204" pitchFamily="34" charset="0"/>
              <a:ea typeface="宋体" panose="02010600030101010101" pitchFamily="2" charset="-122"/>
            </a:endParaRPr>
          </a:p>
        </p:txBody>
      </p:sp>
      <p:sp>
        <p:nvSpPr>
          <p:cNvPr id="7182" name="Oval 6"/>
          <p:cNvSpPr/>
          <p:nvPr/>
        </p:nvSpPr>
        <p:spPr>
          <a:xfrm>
            <a:off x="5837238" y="5876925"/>
            <a:ext cx="522287" cy="544513"/>
          </a:xfrm>
          <a:prstGeom prst="ellipse">
            <a:avLst/>
          </a:prstGeom>
          <a:solidFill>
            <a:srgbClr val="FFFFFF"/>
          </a:solidFill>
          <a:ln w="9525">
            <a:noFill/>
          </a:ln>
        </p:spPr>
        <p:txBody>
          <a:bodyPr/>
          <a:p>
            <a:pPr lvl="0" eaLnBrk="1" hangingPunct="1"/>
            <a:endParaRPr lang="zh-CN" altLang="en-US" dirty="0">
              <a:latin typeface="Arial" panose="020B0604020202020204" pitchFamily="34" charset="0"/>
              <a:ea typeface="宋体" panose="02010600030101010101" pitchFamily="2" charset="-122"/>
            </a:endParaRPr>
          </a:p>
        </p:txBody>
      </p:sp>
      <p:sp>
        <p:nvSpPr>
          <p:cNvPr id="7183" name="Freeform 7"/>
          <p:cNvSpPr>
            <a:spLocks noEditPoints="1"/>
          </p:cNvSpPr>
          <p:nvPr/>
        </p:nvSpPr>
        <p:spPr>
          <a:xfrm>
            <a:off x="5972175" y="5926138"/>
            <a:ext cx="261938" cy="4413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Lst>
            <a:pathLst>
              <a:path w="346" h="555">
                <a:moveTo>
                  <a:pt x="346" y="284"/>
                </a:moveTo>
                <a:lnTo>
                  <a:pt x="346" y="183"/>
                </a:lnTo>
                <a:cubicBezTo>
                  <a:pt x="346" y="154"/>
                  <a:pt x="300" y="154"/>
                  <a:pt x="300" y="183"/>
                </a:cubicBezTo>
                <a:lnTo>
                  <a:pt x="300" y="284"/>
                </a:lnTo>
                <a:cubicBezTo>
                  <a:pt x="300" y="352"/>
                  <a:pt x="244" y="408"/>
                  <a:pt x="176" y="408"/>
                </a:cubicBezTo>
                <a:cubicBezTo>
                  <a:pt x="175" y="408"/>
                  <a:pt x="174" y="408"/>
                  <a:pt x="173" y="408"/>
                </a:cubicBezTo>
                <a:lnTo>
                  <a:pt x="172" y="408"/>
                </a:lnTo>
                <a:cubicBezTo>
                  <a:pt x="171" y="408"/>
                  <a:pt x="171" y="408"/>
                  <a:pt x="170" y="408"/>
                </a:cubicBezTo>
                <a:cubicBezTo>
                  <a:pt x="101" y="408"/>
                  <a:pt x="46" y="352"/>
                  <a:pt x="46" y="284"/>
                </a:cubicBezTo>
                <a:lnTo>
                  <a:pt x="46" y="183"/>
                </a:lnTo>
                <a:cubicBezTo>
                  <a:pt x="46" y="154"/>
                  <a:pt x="0" y="154"/>
                  <a:pt x="0" y="183"/>
                </a:cubicBezTo>
                <a:cubicBezTo>
                  <a:pt x="0" y="197"/>
                  <a:pt x="0" y="284"/>
                  <a:pt x="0" y="284"/>
                </a:cubicBezTo>
                <a:cubicBezTo>
                  <a:pt x="0" y="370"/>
                  <a:pt x="63" y="441"/>
                  <a:pt x="146" y="452"/>
                </a:cubicBezTo>
                <a:lnTo>
                  <a:pt x="146" y="526"/>
                </a:lnTo>
                <a:lnTo>
                  <a:pt x="42" y="555"/>
                </a:lnTo>
                <a:lnTo>
                  <a:pt x="304" y="555"/>
                </a:lnTo>
                <a:lnTo>
                  <a:pt x="200" y="525"/>
                </a:lnTo>
                <a:lnTo>
                  <a:pt x="200" y="453"/>
                </a:lnTo>
                <a:cubicBezTo>
                  <a:pt x="282" y="441"/>
                  <a:pt x="346" y="370"/>
                  <a:pt x="346" y="284"/>
                </a:cubicBezTo>
                <a:close/>
                <a:moveTo>
                  <a:pt x="171" y="365"/>
                </a:moveTo>
                <a:cubicBezTo>
                  <a:pt x="172" y="365"/>
                  <a:pt x="172" y="365"/>
                  <a:pt x="173" y="365"/>
                </a:cubicBezTo>
                <a:cubicBezTo>
                  <a:pt x="173" y="365"/>
                  <a:pt x="174" y="365"/>
                  <a:pt x="174" y="365"/>
                </a:cubicBezTo>
                <a:cubicBezTo>
                  <a:pt x="220" y="365"/>
                  <a:pt x="257" y="328"/>
                  <a:pt x="257" y="282"/>
                </a:cubicBezTo>
                <a:lnTo>
                  <a:pt x="257" y="83"/>
                </a:lnTo>
                <a:cubicBezTo>
                  <a:pt x="257" y="37"/>
                  <a:pt x="220" y="0"/>
                  <a:pt x="174" y="0"/>
                </a:cubicBezTo>
                <a:cubicBezTo>
                  <a:pt x="174" y="0"/>
                  <a:pt x="173" y="0"/>
                  <a:pt x="173" y="0"/>
                </a:cubicBezTo>
                <a:cubicBezTo>
                  <a:pt x="172" y="0"/>
                  <a:pt x="172" y="0"/>
                  <a:pt x="171" y="0"/>
                </a:cubicBezTo>
                <a:cubicBezTo>
                  <a:pt x="126" y="0"/>
                  <a:pt x="89" y="37"/>
                  <a:pt x="89" y="83"/>
                </a:cubicBezTo>
                <a:lnTo>
                  <a:pt x="89" y="282"/>
                </a:lnTo>
                <a:cubicBezTo>
                  <a:pt x="89" y="328"/>
                  <a:pt x="126" y="365"/>
                  <a:pt x="171" y="365"/>
                </a:cubicBezTo>
                <a:close/>
              </a:path>
            </a:pathLst>
          </a:custGeom>
          <a:solidFill>
            <a:srgbClr val="005867">
              <a:alpha val="100000"/>
            </a:srgbClr>
          </a:solidFill>
          <a:ln w="9525">
            <a:noFill/>
          </a:ln>
        </p:spPr>
        <p:txBody>
          <a:bodyPr/>
          <a:p>
            <a:endParaRPr lang="zh-CN" altLang="en-US"/>
          </a:p>
        </p:txBody>
      </p:sp>
    </p:spTree>
  </p:cSld>
  <p:clrMapOvr>
    <a:masterClrMapping/>
  </p:clrMapOvr>
  <p:transition spd="slow" advTm="787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000000"/>
                                          </p:val>
                                        </p:tav>
                                        <p:tav tm="100000">
                                          <p:val>
                                            <p:strVal val="#ppt_w"/>
                                          </p:val>
                                        </p:tav>
                                      </p:tavLst>
                                    </p:anim>
                                    <p:anim calcmode="lin" valueType="num">
                                      <p:cBhvr>
                                        <p:cTn id="8" dur="500" fill="hold"/>
                                        <p:tgtEl>
                                          <p:spTgt spid="7170"/>
                                        </p:tgtEl>
                                        <p:attrNameLst>
                                          <p:attrName>ppt_h</p:attrName>
                                        </p:attrNameLst>
                                      </p:cBhvr>
                                      <p:tavLst>
                                        <p:tav tm="0">
                                          <p:val>
                                            <p:fltVal val="0.000000"/>
                                          </p:val>
                                        </p:tav>
                                        <p:tav tm="100000">
                                          <p:val>
                                            <p:strVal val="#ppt_h"/>
                                          </p:val>
                                        </p:tav>
                                      </p:tavLst>
                                    </p:anim>
                                    <p:anim calcmode="lin" valueType="num">
                                      <p:cBhvr>
                                        <p:cTn id="9" dur="500" fill="hold"/>
                                        <p:tgtEl>
                                          <p:spTgt spid="7170"/>
                                        </p:tgtEl>
                                        <p:attrNameLst>
                                          <p:attrName>style.rotation</p:attrName>
                                        </p:attrNameLst>
                                      </p:cBhvr>
                                      <p:tavLst>
                                        <p:tav tm="0">
                                          <p:val>
                                            <p:fltVal val="90.000000"/>
                                          </p:val>
                                        </p:tav>
                                        <p:tav tm="100000">
                                          <p:val>
                                            <p:fltVal val="0.000000"/>
                                          </p:val>
                                        </p:tav>
                                      </p:tavLst>
                                    </p:anim>
                                    <p:animEffect transition="in" filter="fade">
                                      <p:cBhvr>
                                        <p:cTn id="10" dur="500"/>
                                        <p:tgtEl>
                                          <p:spTgt spid="7170"/>
                                        </p:tgtEl>
                                      </p:cBhvr>
                                    </p:animEffect>
                                  </p:childTnLst>
                                </p:cTn>
                              </p:par>
                            </p:childTnLst>
                          </p:cTn>
                        </p:par>
                        <p:par>
                          <p:cTn id="11" fill="hold">
                            <p:stCondLst>
                              <p:cond delay="5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7171"/>
                                        </p:tgtEl>
                                        <p:attrNameLst>
                                          <p:attrName>style.visibility</p:attrName>
                                        </p:attrNameLst>
                                      </p:cBhvr>
                                      <p:to>
                                        <p:strVal val="visible"/>
                                      </p:to>
                                    </p:set>
                                    <p:anim by="(-#ppt_w*2)" calcmode="lin" valueType="num">
                                      <p:cBhvr rctx="PPT">
                                        <p:cTn id="14" dur="500" autoRev="1" fill="hold">
                                          <p:stCondLst>
                                            <p:cond delay="0"/>
                                          </p:stCondLst>
                                        </p:cTn>
                                        <p:tgtEl>
                                          <p:spTgt spid="7171"/>
                                        </p:tgtEl>
                                        <p:attrNameLst>
                                          <p:attrName>ppt_w</p:attrName>
                                        </p:attrNameLst>
                                      </p:cBhvr>
                                    </p:anim>
                                    <p:anim by="(#ppt_w*0.50)" calcmode="lin" valueType="num">
                                      <p:cBhvr>
                                        <p:cTn id="15" dur="500" decel="50000" autoRev="1" fill="hold">
                                          <p:stCondLst>
                                            <p:cond delay="0"/>
                                          </p:stCondLst>
                                        </p:cTn>
                                        <p:tgtEl>
                                          <p:spTgt spid="7171"/>
                                        </p:tgtEl>
                                        <p:attrNameLst>
                                          <p:attrName>ppt_x</p:attrName>
                                        </p:attrNameLst>
                                      </p:cBhvr>
                                    </p:anim>
                                    <p:anim from="(-#ppt_h/2)" to="(#ppt_y)" calcmode="lin" valueType="num">
                                      <p:cBhvr>
                                        <p:cTn id="16" dur="1000" fill="hold">
                                          <p:stCondLst>
                                            <p:cond delay="0"/>
                                          </p:stCondLst>
                                        </p:cTn>
                                        <p:tgtEl>
                                          <p:spTgt spid="7171"/>
                                        </p:tgtEl>
                                        <p:attrNameLst>
                                          <p:attrName>ppt_y</p:attrName>
                                        </p:attrNameLst>
                                      </p:cBhvr>
                                    </p:anim>
                                    <p:animRot by="21600000">
                                      <p:cBhvr>
                                        <p:cTn id="17" dur="1000" fill="hold">
                                          <p:stCondLst>
                                            <p:cond delay="0"/>
                                          </p:stCondLst>
                                        </p:cTn>
                                        <p:tgtEl>
                                          <p:spTgt spid="7171"/>
                                        </p:tgtEl>
                                        <p:attrNameLst>
                                          <p:attrName>r</p:attrName>
                                        </p:attrNameLst>
                                      </p:cBhvr>
                                    </p:animRot>
                                  </p:childTnLst>
                                </p:cTn>
                              </p:par>
                            </p:childTnLst>
                          </p:cTn>
                        </p:par>
                        <p:par>
                          <p:cTn id="18" fill="hold">
                            <p:stCondLst>
                              <p:cond delay="4699"/>
                            </p:stCondLst>
                            <p:childTnLst>
                              <p:par>
                                <p:cTn id="19" presetID="16" presetClass="entr" presetSubtype="21" fill="hold" grpId="0" nodeType="afterEffect">
                                  <p:stCondLst>
                                    <p:cond delay="0"/>
                                  </p:stCondLst>
                                  <p:childTnLst>
                                    <p:set>
                                      <p:cBhvr>
                                        <p:cTn id="20" dur="1" fill="hold">
                                          <p:stCondLst>
                                            <p:cond delay="0"/>
                                          </p:stCondLst>
                                        </p:cTn>
                                        <p:tgtEl>
                                          <p:spTgt spid="7181"/>
                                        </p:tgtEl>
                                        <p:attrNameLst>
                                          <p:attrName>style.visibility</p:attrName>
                                        </p:attrNameLst>
                                      </p:cBhvr>
                                      <p:to>
                                        <p:strVal val="visible"/>
                                      </p:to>
                                    </p:set>
                                    <p:animEffect transition="in" filter="barn(inVertical)">
                                      <p:cBhvr>
                                        <p:cTn id="21" dur="500"/>
                                        <p:tgtEl>
                                          <p:spTgt spid="7181"/>
                                        </p:tgtEl>
                                      </p:cBhvr>
                                    </p:animEffect>
                                  </p:childTnLst>
                                </p:cTn>
                              </p:par>
                            </p:childTnLst>
                          </p:cTn>
                        </p:par>
                        <p:par>
                          <p:cTn id="22" fill="hold">
                            <p:stCondLst>
                              <p:cond delay="5199"/>
                            </p:stCondLst>
                            <p:childTnLst>
                              <p:par>
                                <p:cTn id="23" presetID="10" presetClass="entr" presetSubtype="0" fill="hold" grpId="0" nodeType="afterEffect">
                                  <p:stCondLst>
                                    <p:cond delay="0"/>
                                  </p:stCondLst>
                                  <p:childTnLst>
                                    <p:set>
                                      <p:cBhvr>
                                        <p:cTn id="24" dur="1" fill="hold">
                                          <p:stCondLst>
                                            <p:cond delay="0"/>
                                          </p:stCondLst>
                                        </p:cTn>
                                        <p:tgtEl>
                                          <p:spTgt spid="7182"/>
                                        </p:tgtEl>
                                        <p:attrNameLst>
                                          <p:attrName>style.visibility</p:attrName>
                                        </p:attrNameLst>
                                      </p:cBhvr>
                                      <p:to>
                                        <p:strVal val="visible"/>
                                      </p:to>
                                    </p:set>
                                    <p:anim calcmode="lin" valueType="num">
                                      <p:cBhvr>
                                        <p:cTn id="25" dur="500" fill="hold"/>
                                        <p:tgtEl>
                                          <p:spTgt spid="7182"/>
                                        </p:tgtEl>
                                        <p:attrNameLst>
                                          <p:attrName>ppt_w</p:attrName>
                                        </p:attrNameLst>
                                      </p:cBhvr>
                                      <p:tavLst>
                                        <p:tav tm="0">
                                          <p:val>
                                            <p:fltVal val="0.000000"/>
                                          </p:val>
                                        </p:tav>
                                        <p:tav tm="100000">
                                          <p:val>
                                            <p:strVal val="#ppt_w"/>
                                          </p:val>
                                        </p:tav>
                                      </p:tavLst>
                                    </p:anim>
                                    <p:anim calcmode="lin" valueType="num">
                                      <p:cBhvr>
                                        <p:cTn id="26" dur="500" fill="hold"/>
                                        <p:tgtEl>
                                          <p:spTgt spid="7182"/>
                                        </p:tgtEl>
                                        <p:attrNameLst>
                                          <p:attrName>ppt_h</p:attrName>
                                        </p:attrNameLst>
                                      </p:cBhvr>
                                      <p:tavLst>
                                        <p:tav tm="0">
                                          <p:val>
                                            <p:fltVal val="0.000000"/>
                                          </p:val>
                                        </p:tav>
                                        <p:tav tm="100000">
                                          <p:val>
                                            <p:strVal val="#ppt_h"/>
                                          </p:val>
                                        </p:tav>
                                      </p:tavLst>
                                    </p:anim>
                                    <p:animEffect transition="in" filter="fade">
                                      <p:cBhvr>
                                        <p:cTn id="27" dur="500"/>
                                        <p:tgtEl>
                                          <p:spTgt spid="7182"/>
                                        </p:tgtEl>
                                      </p:cBhvr>
                                    </p:animEffect>
                                  </p:childTnLst>
                                </p:cTn>
                              </p:par>
                              <p:par>
                                <p:cTn id="28" presetID="10" presetClass="entr" presetSubtype="0" fill="hold" nodeType="withEffect">
                                  <p:stCondLst>
                                    <p:cond delay="0"/>
                                  </p:stCondLst>
                                  <p:childTnLst>
                                    <p:set>
                                      <p:cBhvr>
                                        <p:cTn id="29" dur="1" fill="hold">
                                          <p:stCondLst>
                                            <p:cond delay="0"/>
                                          </p:stCondLst>
                                        </p:cTn>
                                        <p:tgtEl>
                                          <p:spTgt spid="7183"/>
                                        </p:tgtEl>
                                        <p:attrNameLst>
                                          <p:attrName>style.visibility</p:attrName>
                                        </p:attrNameLst>
                                      </p:cBhvr>
                                      <p:to>
                                        <p:strVal val="visible"/>
                                      </p:to>
                                    </p:set>
                                    <p:anim calcmode="lin" valueType="num">
                                      <p:cBhvr>
                                        <p:cTn id="30" dur="500" fill="hold"/>
                                        <p:tgtEl>
                                          <p:spTgt spid="7183"/>
                                        </p:tgtEl>
                                        <p:attrNameLst>
                                          <p:attrName>ppt_w</p:attrName>
                                        </p:attrNameLst>
                                      </p:cBhvr>
                                      <p:tavLst>
                                        <p:tav tm="0">
                                          <p:val>
                                            <p:fltVal val="0.000000"/>
                                          </p:val>
                                        </p:tav>
                                        <p:tav tm="100000">
                                          <p:val>
                                            <p:strVal val="#ppt_w"/>
                                          </p:val>
                                        </p:tav>
                                      </p:tavLst>
                                    </p:anim>
                                    <p:anim calcmode="lin" valueType="num">
                                      <p:cBhvr>
                                        <p:cTn id="31" dur="500" fill="hold"/>
                                        <p:tgtEl>
                                          <p:spTgt spid="7183"/>
                                        </p:tgtEl>
                                        <p:attrNameLst>
                                          <p:attrName>ppt_h</p:attrName>
                                        </p:attrNameLst>
                                      </p:cBhvr>
                                      <p:tavLst>
                                        <p:tav tm="0">
                                          <p:val>
                                            <p:fltVal val="0.000000"/>
                                          </p:val>
                                        </p:tav>
                                        <p:tav tm="100000">
                                          <p:val>
                                            <p:strVal val="#ppt_h"/>
                                          </p:val>
                                        </p:tav>
                                      </p:tavLst>
                                    </p:anim>
                                    <p:animEffect transition="in" filter="fade">
                                      <p:cBhvr>
                                        <p:cTn id="32" dur="500"/>
                                        <p:tgtEl>
                                          <p:spTgt spid="7183"/>
                                        </p:tgtEl>
                                      </p:cBhvr>
                                    </p:animEffect>
                                  </p:childTnLst>
                                </p:cTn>
                              </p:par>
                            </p:childTnLst>
                          </p:cTn>
                        </p:par>
                        <p:par>
                          <p:cTn id="33" fill="hold">
                            <p:stCondLst>
                              <p:cond delay="5699"/>
                            </p:stCondLst>
                            <p:childTnLst>
                              <p:par>
                                <p:cTn id="34" presetID="31" presetClass="entr" presetSubtype="0" fill="hold" grpId="0" nodeType="afterEffect">
                                  <p:stCondLst>
                                    <p:cond delay="0"/>
                                  </p:stCondLst>
                                  <p:childTnLst>
                                    <p:set>
                                      <p:cBhvr>
                                        <p:cTn id="35" dur="1" fill="hold">
                                          <p:stCondLst>
                                            <p:cond delay="0"/>
                                          </p:stCondLst>
                                        </p:cTn>
                                        <p:tgtEl>
                                          <p:spTgt spid="7179"/>
                                        </p:tgtEl>
                                        <p:attrNameLst>
                                          <p:attrName>style.visibility</p:attrName>
                                        </p:attrNameLst>
                                      </p:cBhvr>
                                      <p:to>
                                        <p:strVal val="visible"/>
                                      </p:to>
                                    </p:set>
                                    <p:anim calcmode="lin" valueType="num">
                                      <p:cBhvr>
                                        <p:cTn id="36" dur="500" fill="hold"/>
                                        <p:tgtEl>
                                          <p:spTgt spid="7179"/>
                                        </p:tgtEl>
                                        <p:attrNameLst>
                                          <p:attrName>ppt_w</p:attrName>
                                        </p:attrNameLst>
                                      </p:cBhvr>
                                      <p:tavLst>
                                        <p:tav tm="0">
                                          <p:val>
                                            <p:fltVal val="0.000000"/>
                                          </p:val>
                                        </p:tav>
                                        <p:tav tm="100000">
                                          <p:val>
                                            <p:strVal val="#ppt_w"/>
                                          </p:val>
                                        </p:tav>
                                      </p:tavLst>
                                    </p:anim>
                                    <p:anim calcmode="lin" valueType="num">
                                      <p:cBhvr>
                                        <p:cTn id="37" dur="500" fill="hold"/>
                                        <p:tgtEl>
                                          <p:spTgt spid="7179"/>
                                        </p:tgtEl>
                                        <p:attrNameLst>
                                          <p:attrName>ppt_h</p:attrName>
                                        </p:attrNameLst>
                                      </p:cBhvr>
                                      <p:tavLst>
                                        <p:tav tm="0">
                                          <p:val>
                                            <p:fltVal val="0.000000"/>
                                          </p:val>
                                        </p:tav>
                                        <p:tav tm="100000">
                                          <p:val>
                                            <p:strVal val="#ppt_h"/>
                                          </p:val>
                                        </p:tav>
                                      </p:tavLst>
                                    </p:anim>
                                    <p:anim calcmode="lin" valueType="num">
                                      <p:cBhvr>
                                        <p:cTn id="38" dur="500" fill="hold"/>
                                        <p:tgtEl>
                                          <p:spTgt spid="7179"/>
                                        </p:tgtEl>
                                        <p:attrNameLst>
                                          <p:attrName>style.rotation</p:attrName>
                                        </p:attrNameLst>
                                      </p:cBhvr>
                                      <p:tavLst>
                                        <p:tav tm="0">
                                          <p:val>
                                            <p:fltVal val="90.000000"/>
                                          </p:val>
                                        </p:tav>
                                        <p:tav tm="100000">
                                          <p:val>
                                            <p:fltVal val="0.000000"/>
                                          </p:val>
                                        </p:tav>
                                      </p:tavLst>
                                    </p:anim>
                                    <p:animEffect transition="in" filter="fade">
                                      <p:cBhvr>
                                        <p:cTn id="39" dur="500"/>
                                        <p:tgtEl>
                                          <p:spTgt spid="717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7180"/>
                                        </p:tgtEl>
                                        <p:attrNameLst>
                                          <p:attrName>style.visibility</p:attrName>
                                        </p:attrNameLst>
                                      </p:cBhvr>
                                      <p:to>
                                        <p:strVal val="visible"/>
                                      </p:to>
                                    </p:set>
                                    <p:anim calcmode="lin" valueType="num">
                                      <p:cBhvr>
                                        <p:cTn id="42" dur="500" fill="hold"/>
                                        <p:tgtEl>
                                          <p:spTgt spid="7180"/>
                                        </p:tgtEl>
                                        <p:attrNameLst>
                                          <p:attrName>ppt_w</p:attrName>
                                        </p:attrNameLst>
                                      </p:cBhvr>
                                      <p:tavLst>
                                        <p:tav tm="0">
                                          <p:val>
                                            <p:fltVal val="0.000000"/>
                                          </p:val>
                                        </p:tav>
                                        <p:tav tm="100000">
                                          <p:val>
                                            <p:strVal val="#ppt_w"/>
                                          </p:val>
                                        </p:tav>
                                      </p:tavLst>
                                    </p:anim>
                                    <p:anim calcmode="lin" valueType="num">
                                      <p:cBhvr>
                                        <p:cTn id="43" dur="500" fill="hold"/>
                                        <p:tgtEl>
                                          <p:spTgt spid="7180"/>
                                        </p:tgtEl>
                                        <p:attrNameLst>
                                          <p:attrName>ppt_h</p:attrName>
                                        </p:attrNameLst>
                                      </p:cBhvr>
                                      <p:tavLst>
                                        <p:tav tm="0">
                                          <p:val>
                                            <p:fltVal val="0.000000"/>
                                          </p:val>
                                        </p:tav>
                                        <p:tav tm="100000">
                                          <p:val>
                                            <p:strVal val="#ppt_h"/>
                                          </p:val>
                                        </p:tav>
                                      </p:tavLst>
                                    </p:anim>
                                    <p:anim calcmode="lin" valueType="num">
                                      <p:cBhvr>
                                        <p:cTn id="44" dur="500" fill="hold"/>
                                        <p:tgtEl>
                                          <p:spTgt spid="7180"/>
                                        </p:tgtEl>
                                        <p:attrNameLst>
                                          <p:attrName>style.rotation</p:attrName>
                                        </p:attrNameLst>
                                      </p:cBhvr>
                                      <p:tavLst>
                                        <p:tav tm="0">
                                          <p:val>
                                            <p:fltVal val="90.000000"/>
                                          </p:val>
                                        </p:tav>
                                        <p:tav tm="100000">
                                          <p:val>
                                            <p:fltVal val="0.000000"/>
                                          </p:val>
                                        </p:tav>
                                      </p:tavLst>
                                    </p:anim>
                                    <p:animEffect transition="in" filter="fade">
                                      <p:cBhvr>
                                        <p:cTn id="45" dur="500"/>
                                        <p:tgtEl>
                                          <p:spTgt spid="7180"/>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7175"/>
                                        </p:tgtEl>
                                        <p:attrNameLst>
                                          <p:attrName>style.visibility</p:attrName>
                                        </p:attrNameLst>
                                      </p:cBhvr>
                                      <p:to>
                                        <p:strVal val="visible"/>
                                      </p:to>
                                    </p:set>
                                    <p:anim calcmode="lin" valueType="num">
                                      <p:cBhvr>
                                        <p:cTn id="48" dur="500" fill="hold"/>
                                        <p:tgtEl>
                                          <p:spTgt spid="7175"/>
                                        </p:tgtEl>
                                        <p:attrNameLst>
                                          <p:attrName>ppt_w</p:attrName>
                                        </p:attrNameLst>
                                      </p:cBhvr>
                                      <p:tavLst>
                                        <p:tav tm="0">
                                          <p:val>
                                            <p:fltVal val="0.000000"/>
                                          </p:val>
                                        </p:tav>
                                        <p:tav tm="100000">
                                          <p:val>
                                            <p:strVal val="#ppt_w"/>
                                          </p:val>
                                        </p:tav>
                                      </p:tavLst>
                                    </p:anim>
                                    <p:anim calcmode="lin" valueType="num">
                                      <p:cBhvr>
                                        <p:cTn id="49" dur="500" fill="hold"/>
                                        <p:tgtEl>
                                          <p:spTgt spid="7175"/>
                                        </p:tgtEl>
                                        <p:attrNameLst>
                                          <p:attrName>ppt_h</p:attrName>
                                        </p:attrNameLst>
                                      </p:cBhvr>
                                      <p:tavLst>
                                        <p:tav tm="0">
                                          <p:val>
                                            <p:fltVal val="0.000000"/>
                                          </p:val>
                                        </p:tav>
                                        <p:tav tm="100000">
                                          <p:val>
                                            <p:strVal val="#ppt_h"/>
                                          </p:val>
                                        </p:tav>
                                      </p:tavLst>
                                    </p:anim>
                                    <p:anim calcmode="lin" valueType="num">
                                      <p:cBhvr>
                                        <p:cTn id="50" dur="500" fill="hold"/>
                                        <p:tgtEl>
                                          <p:spTgt spid="7175"/>
                                        </p:tgtEl>
                                        <p:attrNameLst>
                                          <p:attrName>style.rotation</p:attrName>
                                        </p:attrNameLst>
                                      </p:cBhvr>
                                      <p:tavLst>
                                        <p:tav tm="0">
                                          <p:val>
                                            <p:fltVal val="90.000000"/>
                                          </p:val>
                                        </p:tav>
                                        <p:tav tm="100000">
                                          <p:val>
                                            <p:fltVal val="0.000000"/>
                                          </p:val>
                                        </p:tav>
                                      </p:tavLst>
                                    </p:anim>
                                    <p:animEffect transition="in" filter="fade">
                                      <p:cBhvr>
                                        <p:cTn id="51" dur="500"/>
                                        <p:tgtEl>
                                          <p:spTgt spid="717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7178"/>
                                        </p:tgtEl>
                                        <p:attrNameLst>
                                          <p:attrName>style.visibility</p:attrName>
                                        </p:attrNameLst>
                                      </p:cBhvr>
                                      <p:to>
                                        <p:strVal val="visible"/>
                                      </p:to>
                                    </p:set>
                                    <p:anim calcmode="lin" valueType="num">
                                      <p:cBhvr>
                                        <p:cTn id="54" dur="500" fill="hold"/>
                                        <p:tgtEl>
                                          <p:spTgt spid="7178"/>
                                        </p:tgtEl>
                                        <p:attrNameLst>
                                          <p:attrName>ppt_w</p:attrName>
                                        </p:attrNameLst>
                                      </p:cBhvr>
                                      <p:tavLst>
                                        <p:tav tm="0">
                                          <p:val>
                                            <p:fltVal val="0.000000"/>
                                          </p:val>
                                        </p:tav>
                                        <p:tav tm="100000">
                                          <p:val>
                                            <p:strVal val="#ppt_w"/>
                                          </p:val>
                                        </p:tav>
                                      </p:tavLst>
                                    </p:anim>
                                    <p:anim calcmode="lin" valueType="num">
                                      <p:cBhvr>
                                        <p:cTn id="55" dur="500" fill="hold"/>
                                        <p:tgtEl>
                                          <p:spTgt spid="7178"/>
                                        </p:tgtEl>
                                        <p:attrNameLst>
                                          <p:attrName>ppt_h</p:attrName>
                                        </p:attrNameLst>
                                      </p:cBhvr>
                                      <p:tavLst>
                                        <p:tav tm="0">
                                          <p:val>
                                            <p:fltVal val="0.000000"/>
                                          </p:val>
                                        </p:tav>
                                        <p:tav tm="100000">
                                          <p:val>
                                            <p:strVal val="#ppt_h"/>
                                          </p:val>
                                        </p:tav>
                                      </p:tavLst>
                                    </p:anim>
                                    <p:anim calcmode="lin" valueType="num">
                                      <p:cBhvr>
                                        <p:cTn id="56" dur="500" fill="hold"/>
                                        <p:tgtEl>
                                          <p:spTgt spid="7178"/>
                                        </p:tgtEl>
                                        <p:attrNameLst>
                                          <p:attrName>style.rotation</p:attrName>
                                        </p:attrNameLst>
                                      </p:cBhvr>
                                      <p:tavLst>
                                        <p:tav tm="0">
                                          <p:val>
                                            <p:fltVal val="90.000000"/>
                                          </p:val>
                                        </p:tav>
                                        <p:tav tm="100000">
                                          <p:val>
                                            <p:fltVal val="0.000000"/>
                                          </p:val>
                                        </p:tav>
                                      </p:tavLst>
                                    </p:anim>
                                    <p:animEffect transition="in" filter="fade">
                                      <p:cBhvr>
                                        <p:cTn id="57" dur="500"/>
                                        <p:tgtEl>
                                          <p:spTgt spid="7178"/>
                                        </p:tgtEl>
                                      </p:cBhvr>
                                    </p:animEffect>
                                  </p:childTnLst>
                                </p:cTn>
                              </p:par>
                            </p:childTnLst>
                          </p:cTn>
                        </p:par>
                        <p:par>
                          <p:cTn id="58" fill="hold">
                            <p:stCondLst>
                              <p:cond delay="6199"/>
                            </p:stCondLst>
                            <p:childTnLst>
                              <p:par>
                                <p:cTn id="59" presetID="22" presetClass="entr" presetSubtype="8" fill="hold" grpId="0" nodeType="afterEffect">
                                  <p:stCondLst>
                                    <p:cond delay="0"/>
                                  </p:stCondLst>
                                  <p:childTnLst>
                                    <p:set>
                                      <p:cBhvr>
                                        <p:cTn id="60" dur="1" fill="hold">
                                          <p:stCondLst>
                                            <p:cond delay="0"/>
                                          </p:stCondLst>
                                        </p:cTn>
                                        <p:tgtEl>
                                          <p:spTgt spid="7176"/>
                                        </p:tgtEl>
                                        <p:attrNameLst>
                                          <p:attrName>style.visibility</p:attrName>
                                        </p:attrNameLst>
                                      </p:cBhvr>
                                      <p:to>
                                        <p:strVal val="visible"/>
                                      </p:to>
                                    </p:set>
                                    <p:animEffect transition="in" filter="wipe(left)">
                                      <p:cBhvr>
                                        <p:cTn id="61" dur="500"/>
                                        <p:tgtEl>
                                          <p:spTgt spid="717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7177"/>
                                        </p:tgtEl>
                                        <p:attrNameLst>
                                          <p:attrName>style.visibility</p:attrName>
                                        </p:attrNameLst>
                                      </p:cBhvr>
                                      <p:to>
                                        <p:strVal val="visible"/>
                                      </p:to>
                                    </p:set>
                                    <p:animEffect transition="in" filter="wipe(left)">
                                      <p:cBhvr>
                                        <p:cTn id="64"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7175" grpId="0" animBg="1"/>
      <p:bldP spid="7176" grpId="0"/>
      <p:bldP spid="7177" grpId="0"/>
      <p:bldP spid="7178" grpId="0"/>
      <p:bldP spid="7179" grpId="0" animBg="1"/>
      <p:bldP spid="7180" grpId="0"/>
      <p:bldP spid="7181" grpId="0" bldLvl="0" animBg="1"/>
      <p:bldP spid="718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4022090" y="135255"/>
            <a:ext cx="4112895" cy="521970"/>
          </a:xfrm>
          <a:prstGeom prst="rect">
            <a:avLst/>
          </a:prstGeom>
          <a:noFill/>
        </p:spPr>
        <p:txBody>
          <a:bodyPr wrap="none" rtlCol="0" anchor="t">
            <a:spAutoFit/>
          </a:bodyPr>
          <a:p>
            <a:r>
              <a:rPr lang="zh-CN" altLang="en-US" sz="2800">
                <a:solidFill>
                  <a:schemeClr val="accent2"/>
                </a:solidFill>
                <a:sym typeface="+mn-ea"/>
              </a:rPr>
              <a:t>2 Mixture of Regressions</a:t>
            </a:r>
            <a:endParaRPr lang="zh-CN" altLang="en-US" sz="2800"/>
          </a:p>
        </p:txBody>
      </p:sp>
      <p:sp>
        <p:nvSpPr>
          <p:cNvPr id="4" name="文本框 3"/>
          <p:cNvSpPr txBox="1"/>
          <p:nvPr/>
        </p:nvSpPr>
        <p:spPr>
          <a:xfrm>
            <a:off x="357505" y="793115"/>
            <a:ext cx="11442700" cy="2245360"/>
          </a:xfrm>
          <a:prstGeom prst="rect">
            <a:avLst/>
          </a:prstGeom>
          <a:noFill/>
        </p:spPr>
        <p:txBody>
          <a:bodyPr wrap="square" rtlCol="0" anchor="t">
            <a:spAutoFit/>
          </a:bodyPr>
          <a:p>
            <a:r>
              <a:rPr lang="zh-CN" altLang="en-US" sz="2000">
                <a:solidFill>
                  <a:schemeClr val="accent2"/>
                </a:solidFill>
              </a:rPr>
              <a:t>The standard MoR consists of </a:t>
            </a:r>
            <a:r>
              <a:rPr lang="zh-CN" altLang="en-US" sz="2000">
                <a:solidFill>
                  <a:srgbClr val="FF0000"/>
                </a:solidFill>
              </a:rPr>
              <a:t>a fully conditional mixture</a:t>
            </a:r>
            <a:r>
              <a:rPr lang="zh-CN" altLang="en-US" sz="2000">
                <a:solidFill>
                  <a:schemeClr val="accent2"/>
                </a:solidFill>
              </a:rPr>
              <a:t> </a:t>
            </a:r>
            <a:r>
              <a:rPr lang="zh-CN" altLang="en-US" sz="2000">
                <a:solidFill>
                  <a:srgbClr val="FF0000"/>
                </a:solidFill>
              </a:rPr>
              <a:t>model </a:t>
            </a:r>
            <a:r>
              <a:rPr lang="zh-CN" altLang="en-US" sz="2000">
                <a:solidFill>
                  <a:schemeClr val="accent2"/>
                </a:solidFill>
              </a:rPr>
              <a:t>where both the </a:t>
            </a:r>
            <a:r>
              <a:rPr lang="zh-CN" altLang="en-US" sz="2000">
                <a:solidFill>
                  <a:srgbClr val="FF0000"/>
                </a:solidFill>
              </a:rPr>
              <a:t>gating functions</a:t>
            </a:r>
            <a:r>
              <a:rPr lang="zh-CN" altLang="en-US" sz="2000">
                <a:solidFill>
                  <a:schemeClr val="accent2"/>
                </a:solidFill>
              </a:rPr>
              <a:t> and </a:t>
            </a:r>
            <a:r>
              <a:rPr lang="zh-CN" altLang="en-US" sz="2000">
                <a:solidFill>
                  <a:srgbClr val="FF0000"/>
                </a:solidFill>
              </a:rPr>
              <a:t>the experts</a:t>
            </a:r>
            <a:r>
              <a:rPr lang="zh-CN" altLang="en-US" sz="2000">
                <a:solidFill>
                  <a:schemeClr val="accent2"/>
                </a:solidFill>
              </a:rPr>
              <a:t>, are conditional on input features. Specifically, given xi ∈ &lt;dx (</a:t>
            </a:r>
            <a:r>
              <a:rPr lang="zh-CN" altLang="en-US" sz="2000">
                <a:solidFill>
                  <a:srgbClr val="FF0000"/>
                </a:solidFill>
              </a:rPr>
              <a:t>the training sample</a:t>
            </a:r>
            <a:r>
              <a:rPr lang="zh-CN" altLang="en-US" sz="2000">
                <a:solidFill>
                  <a:schemeClr val="accent2"/>
                </a:solidFill>
              </a:rPr>
              <a:t>) and yi ∈ &lt;dy (</a:t>
            </a:r>
            <a:r>
              <a:rPr lang="zh-CN" altLang="en-US" sz="2000">
                <a:solidFill>
                  <a:srgbClr val="FF0000"/>
                </a:solidFill>
              </a:rPr>
              <a:t>the output vector</a:t>
            </a:r>
            <a:r>
              <a:rPr lang="zh-CN" altLang="en-US" sz="2000">
                <a:solidFill>
                  <a:schemeClr val="accent2"/>
                </a:solidFill>
              </a:rPr>
              <a:t>), MoR splits the </a:t>
            </a:r>
            <a:r>
              <a:rPr lang="zh-CN" altLang="en-US" sz="2000">
                <a:solidFill>
                  <a:srgbClr val="FF0000"/>
                </a:solidFill>
              </a:rPr>
              <a:t>n pairs of samples {xi, yi}s into k components</a:t>
            </a:r>
            <a:r>
              <a:rPr lang="zh-CN" altLang="en-US" sz="2000">
                <a:solidFill>
                  <a:schemeClr val="accent2"/>
                </a:solidFill>
              </a:rPr>
              <a:t> and learn a </a:t>
            </a:r>
            <a:r>
              <a:rPr lang="zh-CN" altLang="en-US" sz="2000">
                <a:solidFill>
                  <a:srgbClr val="FF0000"/>
                </a:solidFill>
              </a:rPr>
              <a:t>weighted linear regressor</a:t>
            </a:r>
            <a:r>
              <a:rPr lang="zh-CN" altLang="en-US" sz="2000">
                <a:solidFill>
                  <a:schemeClr val="accent2"/>
                </a:solidFill>
              </a:rPr>
              <a:t> for each component. The total probability of generating yi from input xi</a:t>
            </a:r>
            <a:endParaRPr lang="zh-CN" altLang="en-US" sz="2000">
              <a:solidFill>
                <a:schemeClr val="accent2"/>
              </a:solidFill>
            </a:endParaRPr>
          </a:p>
          <a:p>
            <a:r>
              <a:rPr lang="zh-CN" altLang="en-US" sz="2000">
                <a:solidFill>
                  <a:schemeClr val="accent2"/>
                </a:solidFill>
              </a:rPr>
              <a:t>is the mixture of the the probabilities of generating yi from each component density, where the gating function provides multinomial probabilities. The conditional density of MoR is computed</a:t>
            </a:r>
            <a:endParaRPr lang="zh-CN" altLang="en-US" sz="2000">
              <a:solidFill>
                <a:schemeClr val="accent2"/>
              </a:solidFill>
            </a:endParaRPr>
          </a:p>
          <a:p>
            <a:r>
              <a:rPr lang="zh-CN" altLang="en-US" sz="2000">
                <a:solidFill>
                  <a:schemeClr val="accent2"/>
                </a:solidFill>
              </a:rPr>
              <a:t>by summing over all local regressors:</a:t>
            </a:r>
            <a:endParaRPr lang="zh-CN" altLang="en-US" sz="2000">
              <a:solidFill>
                <a:schemeClr val="accent2"/>
              </a:solidFill>
            </a:endParaRPr>
          </a:p>
        </p:txBody>
      </p:sp>
      <p:pic>
        <p:nvPicPr>
          <p:cNvPr id="5" name="图片 4" descr="L4ARWK@%IZQ]2H~PM@GBUJI"/>
          <p:cNvPicPr>
            <a:picLocks noChangeAspect="1"/>
          </p:cNvPicPr>
          <p:nvPr/>
        </p:nvPicPr>
        <p:blipFill>
          <a:blip r:embed="rId2"/>
          <a:stretch>
            <a:fillRect/>
          </a:stretch>
        </p:blipFill>
        <p:spPr>
          <a:xfrm>
            <a:off x="357505" y="3183255"/>
            <a:ext cx="6017260" cy="937260"/>
          </a:xfrm>
          <a:prstGeom prst="rect">
            <a:avLst/>
          </a:prstGeom>
        </p:spPr>
      </p:pic>
      <p:sp>
        <p:nvSpPr>
          <p:cNvPr id="6" name="文本框 5"/>
          <p:cNvSpPr txBox="1"/>
          <p:nvPr/>
        </p:nvSpPr>
        <p:spPr>
          <a:xfrm>
            <a:off x="357505" y="4265295"/>
            <a:ext cx="10968990" cy="1322070"/>
          </a:xfrm>
          <a:prstGeom prst="rect">
            <a:avLst/>
          </a:prstGeom>
          <a:noFill/>
        </p:spPr>
        <p:txBody>
          <a:bodyPr wrap="square" rtlCol="0" anchor="t">
            <a:spAutoFit/>
          </a:bodyPr>
          <a:p>
            <a:r>
              <a:rPr lang="zh-CN" altLang="en-US" sz="2000">
                <a:solidFill>
                  <a:schemeClr val="accent2"/>
                </a:solidFill>
              </a:rPr>
              <a:t>where β = {β1, β2, · · · , βk}, w = {w1, w2, · · · , wk}, σ ={σ1,σ2, · · · ,σk}, </a:t>
            </a:r>
            <a:r>
              <a:rPr lang="zh-CN" altLang="en-US" sz="2000">
                <a:solidFill>
                  <a:srgbClr val="FF0000"/>
                </a:solidFill>
              </a:rPr>
              <a:t>wj is the gating function parameter</a:t>
            </a:r>
            <a:r>
              <a:rPr lang="zh-CN" altLang="en-US" sz="2000">
                <a:solidFill>
                  <a:schemeClr val="accent2"/>
                </a:solidFill>
              </a:rPr>
              <a:t>, βj ∈&lt; dy×(dx+1) is t</a:t>
            </a:r>
            <a:r>
              <a:rPr lang="zh-CN" altLang="en-US" sz="2000">
                <a:solidFill>
                  <a:srgbClr val="FF0000"/>
                </a:solidFill>
              </a:rPr>
              <a:t>he regression coefficients</a:t>
            </a:r>
            <a:r>
              <a:rPr lang="zh-CN" altLang="en-US" sz="2000">
                <a:solidFill>
                  <a:schemeClr val="accent2"/>
                </a:solidFill>
              </a:rPr>
              <a:t>, xˆ = [1, x], </a:t>
            </a:r>
            <a:r>
              <a:rPr lang="zh-CN" altLang="en-US" sz="2000">
                <a:solidFill>
                  <a:srgbClr val="FF0000"/>
                </a:solidFill>
              </a:rPr>
              <a:t>g(·) is the gating function, e.g., softmax function</a:t>
            </a:r>
            <a:r>
              <a:rPr lang="zh-CN" altLang="en-US" sz="2000">
                <a:solidFill>
                  <a:schemeClr val="accent2"/>
                </a:solidFill>
              </a:rPr>
              <a:t>, which is positive and sum to 1, </a:t>
            </a:r>
            <a:r>
              <a:rPr lang="zh-CN" altLang="en-US" sz="2000">
                <a:solidFill>
                  <a:srgbClr val="FF0000"/>
                </a:solidFill>
              </a:rPr>
              <a:t>φ(·) is a density function of regression error,e.g., Gaussian error</a:t>
            </a:r>
            <a:r>
              <a:rPr lang="zh-CN" altLang="en-US" sz="2000">
                <a:solidFill>
                  <a:schemeClr val="accent2"/>
                </a:solidFill>
              </a:rPr>
              <a:t> N (0,σ2). </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252095" y="314960"/>
            <a:ext cx="11443335" cy="398780"/>
          </a:xfrm>
          <a:prstGeom prst="rect">
            <a:avLst/>
          </a:prstGeom>
          <a:noFill/>
        </p:spPr>
        <p:txBody>
          <a:bodyPr wrap="square" rtlCol="0" anchor="t">
            <a:spAutoFit/>
          </a:bodyPr>
          <a:p>
            <a:r>
              <a:rPr lang="zh-CN" altLang="en-US" sz="2000">
                <a:solidFill>
                  <a:schemeClr val="accent2"/>
                </a:solidFill>
              </a:rPr>
              <a:t>The output yi is estimated as a </a:t>
            </a:r>
            <a:r>
              <a:rPr lang="zh-CN" altLang="en-US" sz="2000">
                <a:solidFill>
                  <a:srgbClr val="FF0000"/>
                </a:solidFill>
              </a:rPr>
              <a:t>weighted combination</a:t>
            </a:r>
            <a:r>
              <a:rPr lang="zh-CN" altLang="en-US" sz="2000">
                <a:solidFill>
                  <a:schemeClr val="accent2"/>
                </a:solidFill>
              </a:rPr>
              <a:t> over all local regressors:</a:t>
            </a:r>
            <a:endParaRPr lang="zh-CN" altLang="en-US" sz="2000">
              <a:solidFill>
                <a:schemeClr val="accent2"/>
              </a:solidFill>
            </a:endParaRPr>
          </a:p>
        </p:txBody>
      </p:sp>
      <p:pic>
        <p:nvPicPr>
          <p:cNvPr id="3" name="图片 2" descr="5V5NGT]M@UC)ITYDRC%VVQM"/>
          <p:cNvPicPr>
            <a:picLocks noChangeAspect="1"/>
          </p:cNvPicPr>
          <p:nvPr/>
        </p:nvPicPr>
        <p:blipFill>
          <a:blip r:embed="rId2"/>
          <a:stretch>
            <a:fillRect/>
          </a:stretch>
        </p:blipFill>
        <p:spPr>
          <a:xfrm>
            <a:off x="616585" y="788670"/>
            <a:ext cx="5178425" cy="970915"/>
          </a:xfrm>
          <a:prstGeom prst="rect">
            <a:avLst/>
          </a:prstGeom>
        </p:spPr>
      </p:pic>
      <p:sp>
        <p:nvSpPr>
          <p:cNvPr id="4" name="文本框 3"/>
          <p:cNvSpPr txBox="1"/>
          <p:nvPr/>
        </p:nvSpPr>
        <p:spPr>
          <a:xfrm>
            <a:off x="251460" y="1998345"/>
            <a:ext cx="10429240" cy="706755"/>
          </a:xfrm>
          <a:prstGeom prst="rect">
            <a:avLst/>
          </a:prstGeom>
          <a:noFill/>
        </p:spPr>
        <p:txBody>
          <a:bodyPr wrap="square" rtlCol="0" anchor="t">
            <a:spAutoFit/>
          </a:bodyPr>
          <a:p>
            <a:r>
              <a:rPr lang="zh-CN" altLang="en-US" sz="2000">
                <a:solidFill>
                  <a:schemeClr val="accent2"/>
                </a:solidFill>
              </a:rPr>
              <a:t>The MoR model parameters are estimated by </a:t>
            </a:r>
            <a:r>
              <a:rPr lang="zh-CN" altLang="en-US" sz="2000">
                <a:solidFill>
                  <a:srgbClr val="FF0000"/>
                </a:solidFill>
              </a:rPr>
              <a:t>maximizing the observed data log-likelihood</a:t>
            </a:r>
            <a:r>
              <a:rPr lang="zh-CN" altLang="en-US" sz="2000">
                <a:solidFill>
                  <a:schemeClr val="accent2"/>
                </a:solidFill>
              </a:rPr>
              <a:t> via using the </a:t>
            </a:r>
            <a:r>
              <a:rPr lang="zh-CN" altLang="en-US" sz="2000">
                <a:solidFill>
                  <a:srgbClr val="FF0000"/>
                </a:solidFill>
              </a:rPr>
              <a:t>EM algorithm</a:t>
            </a:r>
            <a:r>
              <a:rPr lang="zh-CN" altLang="en-US" sz="2000">
                <a:solidFill>
                  <a:schemeClr val="accent2"/>
                </a:solidFill>
              </a:rPr>
              <a:t>. The observed data log-likelihood for the parameter vector is</a:t>
            </a:r>
            <a:endParaRPr lang="zh-CN" altLang="en-US" sz="2000">
              <a:solidFill>
                <a:schemeClr val="accent2"/>
              </a:solidFill>
            </a:endParaRPr>
          </a:p>
        </p:txBody>
      </p:sp>
      <p:pic>
        <p:nvPicPr>
          <p:cNvPr id="5" name="图片 4" descr=")@}EOF@ZYD1V_SZ{%7O)146"/>
          <p:cNvPicPr>
            <a:picLocks noChangeAspect="1"/>
          </p:cNvPicPr>
          <p:nvPr/>
        </p:nvPicPr>
        <p:blipFill>
          <a:blip r:embed="rId3"/>
          <a:stretch>
            <a:fillRect/>
          </a:stretch>
        </p:blipFill>
        <p:spPr>
          <a:xfrm>
            <a:off x="414655" y="2705100"/>
            <a:ext cx="6026785" cy="1880870"/>
          </a:xfrm>
          <a:prstGeom prst="rect">
            <a:avLst/>
          </a:prstGeom>
        </p:spPr>
      </p:pic>
      <p:sp>
        <p:nvSpPr>
          <p:cNvPr id="6" name="文本框 5"/>
          <p:cNvSpPr txBox="1"/>
          <p:nvPr/>
        </p:nvSpPr>
        <p:spPr>
          <a:xfrm>
            <a:off x="356870" y="4866005"/>
            <a:ext cx="10670540" cy="1630045"/>
          </a:xfrm>
          <a:prstGeom prst="rect">
            <a:avLst/>
          </a:prstGeom>
          <a:noFill/>
        </p:spPr>
        <p:txBody>
          <a:bodyPr wrap="square" rtlCol="0" anchor="t">
            <a:spAutoFit/>
          </a:bodyPr>
          <a:p>
            <a:r>
              <a:rPr lang="zh-CN" altLang="en-US" sz="2000">
                <a:solidFill>
                  <a:schemeClr val="accent2"/>
                </a:solidFill>
              </a:rPr>
              <a:t>For optimizing (3), the E-Step at each iteration of the EM algorithm requires the calculation of the following posterior probability zij that the sample (xi , yi) belongs to the jth expert, given a parameter estimation wj , βj and σj . Then,the M-step calculates the parameter update wj , βj and σj by maximizing the expected complete-data log-likelihood for each expert where zij is fixed.</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 name="文本框 2"/>
          <p:cNvSpPr txBox="1"/>
          <p:nvPr/>
        </p:nvSpPr>
        <p:spPr>
          <a:xfrm>
            <a:off x="5246370" y="231775"/>
            <a:ext cx="1704340" cy="521970"/>
          </a:xfrm>
          <a:prstGeom prst="rect">
            <a:avLst/>
          </a:prstGeom>
          <a:noFill/>
        </p:spPr>
        <p:txBody>
          <a:bodyPr wrap="none" rtlCol="0" anchor="t">
            <a:spAutoFit/>
          </a:bodyPr>
          <a:p>
            <a:r>
              <a:rPr lang="zh-CN" altLang="en-US" sz="2800">
                <a:solidFill>
                  <a:schemeClr val="accent2"/>
                </a:solidFill>
                <a:sym typeface="+mn-ea"/>
              </a:rPr>
              <a:t>3 SPMoR</a:t>
            </a:r>
            <a:endParaRPr lang="zh-CN" altLang="en-US" sz="2800"/>
          </a:p>
        </p:txBody>
      </p:sp>
      <p:sp>
        <p:nvSpPr>
          <p:cNvPr id="4" name="文本框 3"/>
          <p:cNvSpPr txBox="1"/>
          <p:nvPr/>
        </p:nvSpPr>
        <p:spPr>
          <a:xfrm>
            <a:off x="357505" y="683260"/>
            <a:ext cx="11134090" cy="1938020"/>
          </a:xfrm>
          <a:prstGeom prst="rect">
            <a:avLst/>
          </a:prstGeom>
          <a:noFill/>
        </p:spPr>
        <p:txBody>
          <a:bodyPr wrap="square" rtlCol="0" anchor="t">
            <a:spAutoFit/>
          </a:bodyPr>
          <a:p>
            <a:r>
              <a:rPr lang="en-US" altLang="zh-CN" sz="2000">
                <a:solidFill>
                  <a:schemeClr val="accent2"/>
                </a:solidFill>
              </a:rPr>
              <a:t>The Object Function</a:t>
            </a:r>
            <a:endParaRPr lang="en-US" altLang="zh-CN" sz="2000">
              <a:solidFill>
                <a:schemeClr val="accent2"/>
              </a:solidFill>
            </a:endParaRPr>
          </a:p>
          <a:p>
            <a:endParaRPr lang="en-US" altLang="zh-CN" sz="2000">
              <a:solidFill>
                <a:schemeClr val="accent2"/>
              </a:solidFill>
            </a:endParaRPr>
          </a:p>
          <a:p>
            <a:r>
              <a:rPr lang="zh-CN" altLang="en-US" sz="2000">
                <a:solidFill>
                  <a:schemeClr val="accent2"/>
                </a:solidFill>
              </a:rPr>
              <a:t>      Without loss of generality, we introduce the method to obtain </a:t>
            </a:r>
            <a:r>
              <a:rPr lang="zh-CN" altLang="en-US" sz="2000">
                <a:solidFill>
                  <a:srgbClr val="FF0000"/>
                </a:solidFill>
              </a:rPr>
              <a:t>SPMoR by integrating the proposed self-paced regularizer with the standard MoR model.</a:t>
            </a:r>
            <a:r>
              <a:rPr lang="zh-CN" altLang="en-US" sz="2000">
                <a:solidFill>
                  <a:schemeClr val="accent2"/>
                </a:solidFill>
              </a:rPr>
              <a:t> By using the proposed method, we can also integrate </a:t>
            </a:r>
            <a:r>
              <a:rPr lang="zh-CN" altLang="en-US" sz="2000">
                <a:solidFill>
                  <a:srgbClr val="FF0000"/>
                </a:solidFill>
              </a:rPr>
              <a:t>the self-paced regularizer with the stronger hierarchical mixture of experts mode</a:t>
            </a:r>
            <a:r>
              <a:rPr lang="en-US" altLang="zh-CN" sz="2000">
                <a:solidFill>
                  <a:srgbClr val="FF0000"/>
                </a:solidFill>
              </a:rPr>
              <a:t>l</a:t>
            </a:r>
            <a:r>
              <a:rPr lang="zh-CN" altLang="en-US" sz="2000">
                <a:solidFill>
                  <a:srgbClr val="FF0000"/>
                </a:solidFill>
              </a:rPr>
              <a:t> which obtains the SPMoR+</a:t>
            </a:r>
            <a:r>
              <a:rPr lang="zh-CN" altLang="en-US" sz="2000">
                <a:solidFill>
                  <a:schemeClr val="accent2"/>
                </a:solidFill>
              </a:rPr>
              <a:t> model by using Bayes’rule </a:t>
            </a:r>
            <a:endParaRPr lang="zh-CN" altLang="en-US" sz="2000">
              <a:solidFill>
                <a:schemeClr val="accent2"/>
              </a:solidFill>
            </a:endParaRPr>
          </a:p>
        </p:txBody>
      </p:sp>
      <p:pic>
        <p:nvPicPr>
          <p:cNvPr id="5" name="图片 4" descr="R_5@[0XS5%[S(D_9$$88S0P"/>
          <p:cNvPicPr>
            <a:picLocks noChangeAspect="1"/>
          </p:cNvPicPr>
          <p:nvPr/>
        </p:nvPicPr>
        <p:blipFill>
          <a:blip r:embed="rId2"/>
          <a:stretch>
            <a:fillRect/>
          </a:stretch>
        </p:blipFill>
        <p:spPr>
          <a:xfrm>
            <a:off x="357505" y="2621280"/>
            <a:ext cx="7609840" cy="1133475"/>
          </a:xfrm>
          <a:prstGeom prst="rect">
            <a:avLst/>
          </a:prstGeom>
        </p:spPr>
      </p:pic>
      <p:sp>
        <p:nvSpPr>
          <p:cNvPr id="6" name="文本框 5"/>
          <p:cNvSpPr txBox="1"/>
          <p:nvPr/>
        </p:nvSpPr>
        <p:spPr>
          <a:xfrm>
            <a:off x="357505" y="4020820"/>
            <a:ext cx="10763250" cy="922020"/>
          </a:xfrm>
          <a:prstGeom prst="rect">
            <a:avLst/>
          </a:prstGeom>
          <a:noFill/>
        </p:spPr>
        <p:txBody>
          <a:bodyPr wrap="square" rtlCol="0" anchor="t">
            <a:spAutoFit/>
          </a:bodyPr>
          <a:p>
            <a:r>
              <a:rPr lang="zh-CN" altLang="en-US">
                <a:solidFill>
                  <a:schemeClr val="accent2"/>
                </a:solidFill>
              </a:rPr>
              <a:t>vij ∈ {0, 1} is the learning </a:t>
            </a:r>
            <a:r>
              <a:rPr lang="zh-CN" altLang="en-US">
                <a:solidFill>
                  <a:srgbClr val="FF0000"/>
                </a:solidFill>
              </a:rPr>
              <a:t>weight</a:t>
            </a:r>
            <a:r>
              <a:rPr lang="zh-CN" altLang="en-US">
                <a:solidFill>
                  <a:schemeClr val="accent2"/>
                </a:solidFill>
              </a:rPr>
              <a:t> of each training sample, which represents </a:t>
            </a:r>
            <a:r>
              <a:rPr lang="zh-CN" altLang="en-US">
                <a:solidFill>
                  <a:srgbClr val="FF0000"/>
                </a:solidFill>
              </a:rPr>
              <a:t>whether the sample xi has been selected by self-paced learning for jth component</a:t>
            </a:r>
            <a:r>
              <a:rPr lang="zh-CN" altLang="en-US">
                <a:solidFill>
                  <a:schemeClr val="accent2"/>
                </a:solidFill>
              </a:rPr>
              <a:t>. ||V||2 1 =                             is the Exclusive LASSO, which is a combination of the `1 and `2 norms. </a:t>
            </a:r>
            <a:endParaRPr lang="zh-CN" altLang="en-US">
              <a:solidFill>
                <a:schemeClr val="accent2"/>
              </a:solidFill>
            </a:endParaRPr>
          </a:p>
        </p:txBody>
      </p:sp>
      <p:pic>
        <p:nvPicPr>
          <p:cNvPr id="7" name="图片 6" descr="YPOX0$Z0R8$}H5Z{ABY)~16"/>
          <p:cNvPicPr>
            <a:picLocks noChangeAspect="1"/>
          </p:cNvPicPr>
          <p:nvPr/>
        </p:nvPicPr>
        <p:blipFill>
          <a:blip r:embed="rId3"/>
          <a:stretch>
            <a:fillRect/>
          </a:stretch>
        </p:blipFill>
        <p:spPr>
          <a:xfrm>
            <a:off x="7141210" y="4355465"/>
            <a:ext cx="1631950" cy="409575"/>
          </a:xfrm>
          <a:prstGeom prst="rect">
            <a:avLst/>
          </a:prstGeom>
        </p:spPr>
      </p:pic>
      <p:sp>
        <p:nvSpPr>
          <p:cNvPr id="8" name="文本框 7"/>
          <p:cNvSpPr txBox="1"/>
          <p:nvPr/>
        </p:nvSpPr>
        <p:spPr>
          <a:xfrm>
            <a:off x="425450" y="5162550"/>
            <a:ext cx="10467975" cy="706755"/>
          </a:xfrm>
          <a:prstGeom prst="rect">
            <a:avLst/>
          </a:prstGeom>
          <a:noFill/>
        </p:spPr>
        <p:txBody>
          <a:bodyPr wrap="square" rtlCol="0" anchor="t">
            <a:spAutoFit/>
          </a:bodyPr>
          <a:p>
            <a:r>
              <a:rPr lang="zh-CN" altLang="en-US" sz="2000">
                <a:solidFill>
                  <a:schemeClr val="accent2"/>
                </a:solidFill>
              </a:rPr>
              <a:t>when λ is small, only the samples with high likelihood, gate probability is close to 1, and density is larger than 1, will be chosen as training data.</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357505" y="241300"/>
            <a:ext cx="11637010" cy="2676525"/>
          </a:xfrm>
          <a:prstGeom prst="rect">
            <a:avLst/>
          </a:prstGeom>
          <a:noFill/>
        </p:spPr>
        <p:txBody>
          <a:bodyPr wrap="square" rtlCol="0" anchor="t">
            <a:spAutoFit/>
          </a:bodyPr>
          <a:p>
            <a:r>
              <a:rPr lang="zh-CN" altLang="en-US" sz="2400">
                <a:solidFill>
                  <a:schemeClr val="accent2"/>
                </a:solidFill>
              </a:rPr>
              <a:t>The Optimization</a:t>
            </a:r>
            <a:endParaRPr lang="zh-CN" altLang="en-US" sz="2400">
              <a:solidFill>
                <a:schemeClr val="accent2"/>
              </a:solidFill>
            </a:endParaRPr>
          </a:p>
          <a:p>
            <a:endParaRPr lang="zh-CN" altLang="en-US" sz="2400">
              <a:solidFill>
                <a:schemeClr val="accent2"/>
              </a:solidFill>
            </a:endParaRPr>
          </a:p>
          <a:p>
            <a:r>
              <a:rPr lang="zh-CN" altLang="en-US" sz="2000">
                <a:solidFill>
                  <a:schemeClr val="accent2"/>
                </a:solidFill>
              </a:rPr>
              <a:t>To maximize log-likelihood function, the generalized </a:t>
            </a:r>
            <a:r>
              <a:rPr lang="zh-CN" altLang="en-US" sz="2000">
                <a:solidFill>
                  <a:srgbClr val="FF0000"/>
                </a:solidFill>
              </a:rPr>
              <a:t>EM algorithm</a:t>
            </a:r>
            <a:r>
              <a:rPr lang="zh-CN" altLang="en-US" sz="2000">
                <a:solidFill>
                  <a:schemeClr val="accent2"/>
                </a:solidFill>
              </a:rPr>
              <a:t> starts from an initial parameter vector and alternates between E-step and M-step until convergence. The E-step computes the expected completed data log-likelihood and the M-step maximizes it. </a:t>
            </a:r>
            <a:endParaRPr lang="zh-CN" altLang="en-US" sz="2000">
              <a:solidFill>
                <a:schemeClr val="accent2"/>
              </a:solidFill>
            </a:endParaRPr>
          </a:p>
          <a:p>
            <a:r>
              <a:rPr lang="zh-CN" altLang="en-US" sz="2000">
                <a:solidFill>
                  <a:srgbClr val="FF0000"/>
                </a:solidFill>
              </a:rPr>
              <a:t>E-Step</a:t>
            </a:r>
            <a:endParaRPr lang="zh-CN" altLang="en-US" sz="2000">
              <a:solidFill>
                <a:srgbClr val="FF0000"/>
              </a:solidFill>
            </a:endParaRPr>
          </a:p>
          <a:p>
            <a:r>
              <a:rPr lang="zh-CN" altLang="en-US" sz="2000">
                <a:solidFill>
                  <a:schemeClr val="accent2"/>
                </a:solidFill>
              </a:rPr>
              <a:t>Similar with the standard MoR, we compute the</a:t>
            </a:r>
            <a:r>
              <a:rPr lang="zh-CN" altLang="en-US" sz="2000">
                <a:solidFill>
                  <a:srgbClr val="FF0000"/>
                </a:solidFill>
              </a:rPr>
              <a:t> posterior probability zij</a:t>
            </a:r>
            <a:r>
              <a:rPr lang="zh-CN" altLang="en-US" sz="2000">
                <a:solidFill>
                  <a:schemeClr val="accent2"/>
                </a:solidFill>
              </a:rPr>
              <a:t> of function 4 in the E-step. Specifically, given the initial parameters, we can obtain</a:t>
            </a:r>
            <a:endParaRPr lang="zh-CN" altLang="en-US" sz="2000">
              <a:solidFill>
                <a:schemeClr val="accent2"/>
              </a:solidFill>
            </a:endParaRPr>
          </a:p>
        </p:txBody>
      </p:sp>
      <p:pic>
        <p:nvPicPr>
          <p:cNvPr id="4" name="图片 3" descr="7WQLWI09(K7T~3W}D1SK4MR"/>
          <p:cNvPicPr>
            <a:picLocks noChangeAspect="1"/>
          </p:cNvPicPr>
          <p:nvPr/>
        </p:nvPicPr>
        <p:blipFill>
          <a:blip r:embed="rId2"/>
          <a:stretch>
            <a:fillRect/>
          </a:stretch>
        </p:blipFill>
        <p:spPr>
          <a:xfrm>
            <a:off x="453390" y="3034665"/>
            <a:ext cx="5495290" cy="981075"/>
          </a:xfrm>
          <a:prstGeom prst="rect">
            <a:avLst/>
          </a:prstGeom>
        </p:spPr>
      </p:pic>
      <p:sp>
        <p:nvSpPr>
          <p:cNvPr id="5" name="文本框 4"/>
          <p:cNvSpPr txBox="1"/>
          <p:nvPr/>
        </p:nvSpPr>
        <p:spPr>
          <a:xfrm>
            <a:off x="357505" y="4237990"/>
            <a:ext cx="11164570" cy="1014730"/>
          </a:xfrm>
          <a:prstGeom prst="rect">
            <a:avLst/>
          </a:prstGeom>
          <a:noFill/>
        </p:spPr>
        <p:txBody>
          <a:bodyPr wrap="square" rtlCol="0" anchor="t">
            <a:spAutoFit/>
          </a:bodyPr>
          <a:p>
            <a:r>
              <a:rPr lang="zh-CN" altLang="en-US" sz="2000">
                <a:solidFill>
                  <a:schemeClr val="accent2"/>
                </a:solidFill>
              </a:rPr>
              <a:t>where vij indicates that whether the sample is chosen by selfpaced learning. If vij = 0 for all the components, then the sample is eliminated from training procedure. If all vij = 1, it is the same as the function of the conventional MoR.</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145415" y="343535"/>
            <a:ext cx="11722735" cy="1938020"/>
          </a:xfrm>
          <a:prstGeom prst="rect">
            <a:avLst/>
          </a:prstGeom>
          <a:noFill/>
        </p:spPr>
        <p:txBody>
          <a:bodyPr wrap="square" rtlCol="0" anchor="t">
            <a:spAutoFit/>
          </a:bodyPr>
          <a:p>
            <a:r>
              <a:rPr lang="zh-CN" altLang="en-US" sz="2000">
                <a:solidFill>
                  <a:srgbClr val="FF0000"/>
                </a:solidFill>
              </a:rPr>
              <a:t>M-step</a:t>
            </a:r>
            <a:endParaRPr lang="zh-CN" altLang="en-US" sz="2000">
              <a:solidFill>
                <a:srgbClr val="FF0000"/>
              </a:solidFill>
            </a:endParaRPr>
          </a:p>
          <a:p>
            <a:r>
              <a:rPr lang="zh-CN" altLang="en-US" sz="2000">
                <a:solidFill>
                  <a:schemeClr val="accent2"/>
                </a:solidFill>
              </a:rPr>
              <a:t>In M-step, we </a:t>
            </a:r>
            <a:r>
              <a:rPr lang="zh-CN" altLang="en-US" sz="2000">
                <a:solidFill>
                  <a:srgbClr val="FF0000"/>
                </a:solidFill>
              </a:rPr>
              <a:t>fix zij </a:t>
            </a:r>
            <a:r>
              <a:rPr lang="zh-CN" altLang="en-US" sz="2000">
                <a:solidFill>
                  <a:schemeClr val="accent2"/>
                </a:solidFill>
              </a:rPr>
              <a:t>and utilize the alternative convex search (ACS) to alternatively optimizes w, β,σ and V. </a:t>
            </a:r>
            <a:endParaRPr lang="zh-CN" altLang="en-US" sz="2000">
              <a:solidFill>
                <a:schemeClr val="accent2"/>
              </a:solidFill>
            </a:endParaRPr>
          </a:p>
          <a:p>
            <a:r>
              <a:rPr lang="zh-CN" altLang="en-US" sz="2000">
                <a:solidFill>
                  <a:srgbClr val="FF0000"/>
                </a:solidFill>
              </a:rPr>
              <a:t>Updating Self-paced Parameter:</a:t>
            </a:r>
            <a:r>
              <a:rPr lang="zh-CN" altLang="en-US" sz="2000">
                <a:solidFill>
                  <a:schemeClr val="accent2"/>
                </a:solidFill>
              </a:rPr>
              <a:t> </a:t>
            </a:r>
            <a:endParaRPr lang="zh-CN" altLang="en-US" sz="2000">
              <a:solidFill>
                <a:schemeClr val="accent2"/>
              </a:solidFill>
            </a:endParaRPr>
          </a:p>
          <a:p>
            <a:r>
              <a:rPr lang="zh-CN" altLang="en-US" sz="2000">
                <a:solidFill>
                  <a:schemeClr val="accent2"/>
                </a:solidFill>
              </a:rPr>
              <a:t>Firstly, we </a:t>
            </a:r>
            <a:r>
              <a:rPr lang="zh-CN" altLang="en-US" sz="2000">
                <a:solidFill>
                  <a:srgbClr val="FF0000"/>
                </a:solidFill>
              </a:rPr>
              <a:t>fix the parameters w, β,σ </a:t>
            </a:r>
            <a:r>
              <a:rPr lang="zh-CN" altLang="en-US" sz="2000">
                <a:solidFill>
                  <a:schemeClr val="accent2"/>
                </a:solidFill>
              </a:rPr>
              <a:t>of the gating function and local regressors to optimize V as following</a:t>
            </a:r>
            <a:endParaRPr lang="zh-CN" altLang="en-US" sz="2000">
              <a:solidFill>
                <a:schemeClr val="accent2"/>
              </a:solidFill>
            </a:endParaRPr>
          </a:p>
        </p:txBody>
      </p:sp>
      <p:pic>
        <p:nvPicPr>
          <p:cNvPr id="3" name="图片 2" descr="{1Z0)(QK{E`ND~PJ_}YC33J"/>
          <p:cNvPicPr>
            <a:picLocks noChangeAspect="1"/>
          </p:cNvPicPr>
          <p:nvPr/>
        </p:nvPicPr>
        <p:blipFill>
          <a:blip r:embed="rId2"/>
          <a:stretch>
            <a:fillRect/>
          </a:stretch>
        </p:blipFill>
        <p:spPr>
          <a:xfrm>
            <a:off x="213995" y="2437765"/>
            <a:ext cx="5471795" cy="2494915"/>
          </a:xfrm>
          <a:prstGeom prst="rect">
            <a:avLst/>
          </a:prstGeom>
        </p:spPr>
      </p:pic>
      <p:sp>
        <p:nvSpPr>
          <p:cNvPr id="4" name="文本框 3"/>
          <p:cNvSpPr txBox="1"/>
          <p:nvPr/>
        </p:nvSpPr>
        <p:spPr>
          <a:xfrm>
            <a:off x="145415" y="5165725"/>
            <a:ext cx="11220450" cy="1322070"/>
          </a:xfrm>
          <a:prstGeom prst="rect">
            <a:avLst/>
          </a:prstGeom>
          <a:noFill/>
        </p:spPr>
        <p:txBody>
          <a:bodyPr wrap="square" rtlCol="0" anchor="t">
            <a:spAutoFit/>
          </a:bodyPr>
          <a:p>
            <a:r>
              <a:rPr lang="zh-CN" altLang="en-US" sz="2000">
                <a:solidFill>
                  <a:schemeClr val="accent2"/>
                </a:solidFill>
              </a:rPr>
              <a:t>where V ∈ &lt;n×k, each element vij in the matrix indicates the sample xi’s “easiness” in j</a:t>
            </a:r>
            <a:endParaRPr lang="zh-CN" altLang="en-US" sz="2000">
              <a:solidFill>
                <a:schemeClr val="accent2"/>
              </a:solidFill>
            </a:endParaRPr>
          </a:p>
          <a:p>
            <a:r>
              <a:rPr lang="zh-CN" altLang="en-US" sz="2000">
                <a:solidFill>
                  <a:schemeClr val="accent2"/>
                </a:solidFill>
              </a:rPr>
              <a:t>th component. Here, “easiness” means the confidence of the sample, which indicates whether</a:t>
            </a:r>
            <a:endParaRPr lang="zh-CN" altLang="en-US" sz="2000">
              <a:solidFill>
                <a:schemeClr val="accent2"/>
              </a:solidFill>
            </a:endParaRPr>
          </a:p>
          <a:p>
            <a:r>
              <a:rPr lang="zh-CN" altLang="en-US" sz="2000">
                <a:solidFill>
                  <a:schemeClr val="accent2"/>
                </a:solidFill>
              </a:rPr>
              <a:t>the sample should be used for training. By contrast, zij indicates the probability that sample belongs to jth component.</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280035" y="334010"/>
            <a:ext cx="11134090" cy="706755"/>
          </a:xfrm>
          <a:prstGeom prst="rect">
            <a:avLst/>
          </a:prstGeom>
          <a:noFill/>
        </p:spPr>
        <p:txBody>
          <a:bodyPr wrap="square" rtlCol="0" anchor="t">
            <a:spAutoFit/>
          </a:bodyPr>
          <a:p>
            <a:r>
              <a:rPr lang="zh-CN" altLang="en-US" sz="2000">
                <a:solidFill>
                  <a:schemeClr val="accent2"/>
                </a:solidFill>
              </a:rPr>
              <a:t>It is easy to see that the original problem (6) can be equivalently decomposed as a series of the following suboptimization problems (j = 1, . . . , k):</a:t>
            </a:r>
            <a:endParaRPr lang="zh-CN" altLang="en-US" sz="2000">
              <a:solidFill>
                <a:schemeClr val="accent2"/>
              </a:solidFill>
            </a:endParaRPr>
          </a:p>
        </p:txBody>
      </p:sp>
      <p:pic>
        <p:nvPicPr>
          <p:cNvPr id="3" name="图片 2" descr="R%7BG{MD3Z[@W}{9_M(B6T5"/>
          <p:cNvPicPr>
            <a:picLocks noChangeAspect="1"/>
          </p:cNvPicPr>
          <p:nvPr/>
        </p:nvPicPr>
        <p:blipFill>
          <a:blip r:embed="rId2"/>
          <a:stretch>
            <a:fillRect/>
          </a:stretch>
        </p:blipFill>
        <p:spPr>
          <a:xfrm>
            <a:off x="280035" y="1040765"/>
            <a:ext cx="6108700" cy="3050540"/>
          </a:xfrm>
          <a:prstGeom prst="rect">
            <a:avLst/>
          </a:prstGeom>
        </p:spPr>
      </p:pic>
      <p:sp>
        <p:nvSpPr>
          <p:cNvPr id="4" name="文本框 3"/>
          <p:cNvSpPr txBox="1"/>
          <p:nvPr/>
        </p:nvSpPr>
        <p:spPr>
          <a:xfrm>
            <a:off x="280670" y="4577080"/>
            <a:ext cx="11713210" cy="706755"/>
          </a:xfrm>
          <a:prstGeom prst="rect">
            <a:avLst/>
          </a:prstGeom>
          <a:noFill/>
        </p:spPr>
        <p:txBody>
          <a:bodyPr wrap="square" rtlCol="0" anchor="t">
            <a:spAutoFit/>
          </a:bodyPr>
          <a:p>
            <a:r>
              <a:rPr lang="zh-CN" altLang="en-US" sz="2000">
                <a:solidFill>
                  <a:schemeClr val="accent2"/>
                </a:solidFill>
              </a:rPr>
              <a:t>which means that vj (r) is the optimum of function (7) if it is further constrained to be with r nonzero entries. It is then easy to deduce that</a:t>
            </a:r>
            <a:endParaRPr lang="zh-CN" altLang="en-US" sz="2000">
              <a:solidFill>
                <a:schemeClr val="accent2"/>
              </a:solidFill>
            </a:endParaRPr>
          </a:p>
        </p:txBody>
      </p:sp>
      <p:pic>
        <p:nvPicPr>
          <p:cNvPr id="5" name="图片 4" descr="PI_M5HMF7DM~PSLDCK1E`67"/>
          <p:cNvPicPr>
            <a:picLocks noChangeAspect="1"/>
          </p:cNvPicPr>
          <p:nvPr/>
        </p:nvPicPr>
        <p:blipFill>
          <a:blip r:embed="rId3"/>
          <a:stretch>
            <a:fillRect/>
          </a:stretch>
        </p:blipFill>
        <p:spPr>
          <a:xfrm>
            <a:off x="6757670" y="2414905"/>
            <a:ext cx="4733290" cy="1676400"/>
          </a:xfrm>
          <a:prstGeom prst="rect">
            <a:avLst/>
          </a:prstGeom>
        </p:spPr>
      </p:pic>
    </p:spTree>
  </p:cSld>
  <p:clrMapOvr>
    <a:masterClrMapping/>
  </p:clrMapOvr>
  <p:transition spd="slow" advTm="8561">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299720" y="508635"/>
            <a:ext cx="11076305" cy="398780"/>
          </a:xfrm>
          <a:prstGeom prst="rect">
            <a:avLst/>
          </a:prstGeom>
          <a:noFill/>
        </p:spPr>
        <p:txBody>
          <a:bodyPr wrap="square" rtlCol="0" anchor="t">
            <a:spAutoFit/>
          </a:bodyPr>
          <a:p>
            <a:r>
              <a:rPr lang="zh-CN" altLang="en-US" sz="2000">
                <a:solidFill>
                  <a:schemeClr val="accent2"/>
                </a:solidFill>
              </a:rPr>
              <a:t>Then let’s calculate the difference between any two adjacent elements in the sequence E(vj (r)).</a:t>
            </a:r>
            <a:endParaRPr lang="zh-CN" altLang="en-US" sz="2000">
              <a:solidFill>
                <a:schemeClr val="accent2"/>
              </a:solidFill>
            </a:endParaRPr>
          </a:p>
        </p:txBody>
      </p:sp>
      <p:pic>
        <p:nvPicPr>
          <p:cNvPr id="3" name="图片 2" descr="TK9%DZ)80BV5([3_PW2(G26"/>
          <p:cNvPicPr>
            <a:picLocks noChangeAspect="1"/>
          </p:cNvPicPr>
          <p:nvPr/>
        </p:nvPicPr>
        <p:blipFill>
          <a:blip r:embed="rId2"/>
          <a:stretch>
            <a:fillRect/>
          </a:stretch>
        </p:blipFill>
        <p:spPr>
          <a:xfrm>
            <a:off x="299720" y="1544955"/>
            <a:ext cx="7600315" cy="1524000"/>
          </a:xfrm>
          <a:prstGeom prst="rect">
            <a:avLst/>
          </a:prstGeom>
        </p:spPr>
      </p:pic>
      <p:sp>
        <p:nvSpPr>
          <p:cNvPr id="4" name="文本框 3"/>
          <p:cNvSpPr txBox="1"/>
          <p:nvPr/>
        </p:nvSpPr>
        <p:spPr>
          <a:xfrm>
            <a:off x="164465" y="3512820"/>
            <a:ext cx="11868150" cy="2245360"/>
          </a:xfrm>
          <a:prstGeom prst="rect">
            <a:avLst/>
          </a:prstGeom>
          <a:noFill/>
        </p:spPr>
        <p:txBody>
          <a:bodyPr wrap="square" rtlCol="0" anchor="t">
            <a:spAutoFit/>
          </a:bodyPr>
          <a:p>
            <a:r>
              <a:rPr lang="zh-CN" altLang="en-US" sz="2000">
                <a:solidFill>
                  <a:schemeClr val="accent2"/>
                </a:solidFill>
              </a:rPr>
              <a:t>Here, we sort the </a:t>
            </a:r>
            <a:r>
              <a:rPr lang="zh-CN" altLang="en-US" sz="2000">
                <a:solidFill>
                  <a:srgbClr val="FF0000"/>
                </a:solidFill>
              </a:rPr>
              <a:t>log-likelihood values in the jth component</a:t>
            </a:r>
            <a:r>
              <a:rPr lang="zh-CN" altLang="en-US" sz="2000">
                <a:solidFill>
                  <a:schemeClr val="accent2"/>
                </a:solidFill>
              </a:rPr>
              <a:t> in descent order. Then, lij is a </a:t>
            </a:r>
            <a:r>
              <a:rPr lang="zh-CN" altLang="en-US" sz="2000">
                <a:solidFill>
                  <a:srgbClr val="FF0000"/>
                </a:solidFill>
              </a:rPr>
              <a:t>monotonically decreasing</a:t>
            </a:r>
            <a:r>
              <a:rPr lang="zh-CN" altLang="en-US" sz="2000">
                <a:solidFill>
                  <a:schemeClr val="accent2"/>
                </a:solidFill>
              </a:rPr>
              <a:t> sequence with r, while 2r + 1 is a </a:t>
            </a:r>
            <a:r>
              <a:rPr lang="zh-CN" altLang="en-US" sz="2000">
                <a:solidFill>
                  <a:srgbClr val="FF0000"/>
                </a:solidFill>
              </a:rPr>
              <a:t>monotonically increasing sequence</a:t>
            </a:r>
            <a:r>
              <a:rPr lang="zh-CN" altLang="en-US" sz="2000">
                <a:solidFill>
                  <a:schemeClr val="accent2"/>
                </a:solidFill>
              </a:rPr>
              <a:t>. So diffr is a </a:t>
            </a:r>
            <a:r>
              <a:rPr lang="zh-CN" altLang="en-US" sz="2000">
                <a:solidFill>
                  <a:srgbClr val="FF0000"/>
                </a:solidFill>
              </a:rPr>
              <a:t>monotonically decreasing sequence</a:t>
            </a:r>
            <a:r>
              <a:rPr lang="zh-CN" altLang="en-US" sz="2000">
                <a:solidFill>
                  <a:schemeClr val="accent2"/>
                </a:solidFill>
              </a:rPr>
              <a:t>. When diffr → 0 and diffr &gt; 0, we can get the function E(vj (r)) is increasing more and more slowly. When diffr &lt;0, the log-likelihood value will be decreasing. Therefore, in function (11) </a:t>
            </a:r>
            <a:r>
              <a:rPr lang="zh-CN" altLang="en-US" sz="2000">
                <a:solidFill>
                  <a:srgbClr val="FF0000"/>
                </a:solidFill>
              </a:rPr>
              <a:t>E(vj (r)) will get the maximum value when diff r = 0</a:t>
            </a:r>
            <a:r>
              <a:rPr lang="zh-CN" altLang="en-US" sz="2000">
                <a:solidFill>
                  <a:schemeClr val="accent2"/>
                </a:solidFill>
              </a:rPr>
              <a:t>. Finally, we can get the optimal solution for vj in jth component. For all r = 1, . . . , n, if </a:t>
            </a:r>
            <a:r>
              <a:rPr lang="zh-CN" altLang="en-US" sz="2000">
                <a:solidFill>
                  <a:srgbClr val="FF0000"/>
                </a:solidFill>
              </a:rPr>
              <a:t>lrj &gt; λ(2r − 1), then vrj = 1; otherwise, vrj = 0.</a:t>
            </a:r>
            <a:endParaRPr lang="zh-CN" altLang="en-US" sz="2000">
              <a:solidFill>
                <a:srgbClr val="FF0000"/>
              </a:solidFill>
            </a:endParaRPr>
          </a:p>
          <a:p>
            <a:endParaRPr lang="zh-CN" altLang="en-US" sz="2000">
              <a:solidFill>
                <a:srgbClr val="FF0000"/>
              </a:solidFill>
            </a:endParaRPr>
          </a:p>
        </p:txBody>
      </p:sp>
    </p:spTree>
  </p:cSld>
  <p:clrMapOvr>
    <a:masterClrMapping/>
  </p:clrMapOvr>
  <p:transition spd="slow" advTm="8561">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299720" y="474980"/>
            <a:ext cx="11741785" cy="1753235"/>
          </a:xfrm>
          <a:prstGeom prst="rect">
            <a:avLst/>
          </a:prstGeom>
          <a:noFill/>
        </p:spPr>
        <p:txBody>
          <a:bodyPr wrap="square" rtlCol="0" anchor="t">
            <a:spAutoFit/>
          </a:bodyPr>
          <a:p>
            <a:r>
              <a:rPr lang="zh-CN" altLang="en-US">
                <a:solidFill>
                  <a:srgbClr val="FF0000"/>
                </a:solidFill>
                <a:sym typeface="+mn-ea"/>
              </a:rPr>
              <a:t>Updating MoE parameter: </a:t>
            </a:r>
            <a:endParaRPr lang="zh-CN" altLang="en-US">
              <a:solidFill>
                <a:srgbClr val="FF0000"/>
              </a:solidFill>
              <a:sym typeface="+mn-ea"/>
            </a:endParaRPr>
          </a:p>
          <a:p>
            <a:r>
              <a:rPr lang="zh-CN" altLang="en-US">
                <a:solidFill>
                  <a:schemeClr val="accent2"/>
                </a:solidFill>
                <a:sym typeface="+mn-ea"/>
              </a:rPr>
              <a:t>After updating the self-paced parameter V, we can </a:t>
            </a:r>
            <a:r>
              <a:rPr lang="zh-CN" altLang="en-US">
                <a:solidFill>
                  <a:srgbClr val="FF0000"/>
                </a:solidFill>
                <a:sym typeface="+mn-ea"/>
              </a:rPr>
              <a:t>fix vij and zij to update the MoE parameters w, β and σ.</a:t>
            </a:r>
            <a:r>
              <a:rPr lang="zh-CN" altLang="en-US">
                <a:solidFill>
                  <a:schemeClr val="accent2"/>
                </a:solidFill>
                <a:sym typeface="+mn-ea"/>
              </a:rPr>
              <a:t> Here, we use Iteratively Reweighted Least Squares (IRLS) algorithmto update the gating function and experts function:</a:t>
            </a:r>
            <a:endParaRPr lang="zh-CN" altLang="en-US">
              <a:solidFill>
                <a:schemeClr val="accent2"/>
              </a:solidFill>
              <a:sym typeface="+mn-ea"/>
            </a:endParaRPr>
          </a:p>
          <a:p>
            <a:endParaRPr lang="zh-CN" altLang="en-US">
              <a:solidFill>
                <a:schemeClr val="accent2"/>
              </a:solidFill>
              <a:sym typeface="+mn-ea"/>
            </a:endParaRPr>
          </a:p>
          <a:p>
            <a:endParaRPr lang="zh-CN" altLang="en-US">
              <a:solidFill>
                <a:schemeClr val="accent2"/>
              </a:solidFill>
              <a:sym typeface="+mn-ea"/>
            </a:endParaRPr>
          </a:p>
          <a:p>
            <a:r>
              <a:rPr lang="zh-CN" altLang="en-US">
                <a:solidFill>
                  <a:schemeClr val="accent2"/>
                </a:solidFill>
                <a:sym typeface="+mn-ea"/>
              </a:rPr>
              <a:t>1) For the jth gating function, the gradient of any sample xi is obtained by:</a:t>
            </a:r>
            <a:endParaRPr lang="zh-CN" altLang="en-US"/>
          </a:p>
        </p:txBody>
      </p:sp>
      <p:pic>
        <p:nvPicPr>
          <p:cNvPr id="3" name="图片 2" descr="TD`1D~TRCUX6V1A{G`)BP1A"/>
          <p:cNvPicPr>
            <a:picLocks noChangeAspect="1"/>
          </p:cNvPicPr>
          <p:nvPr/>
        </p:nvPicPr>
        <p:blipFill>
          <a:blip r:embed="rId2"/>
          <a:stretch>
            <a:fillRect/>
          </a:stretch>
        </p:blipFill>
        <p:spPr>
          <a:xfrm>
            <a:off x="7980680" y="1468755"/>
            <a:ext cx="3826510" cy="1028700"/>
          </a:xfrm>
          <a:prstGeom prst="rect">
            <a:avLst/>
          </a:prstGeom>
        </p:spPr>
      </p:pic>
      <p:sp>
        <p:nvSpPr>
          <p:cNvPr id="4" name="文本框 3"/>
          <p:cNvSpPr txBox="1"/>
          <p:nvPr/>
        </p:nvSpPr>
        <p:spPr>
          <a:xfrm>
            <a:off x="299720" y="2896235"/>
            <a:ext cx="7513320" cy="398780"/>
          </a:xfrm>
          <a:prstGeom prst="rect">
            <a:avLst/>
          </a:prstGeom>
          <a:noFill/>
        </p:spPr>
        <p:txBody>
          <a:bodyPr wrap="square" rtlCol="0" anchor="t">
            <a:spAutoFit/>
          </a:bodyPr>
          <a:p>
            <a:r>
              <a:rPr lang="zh-CN" altLang="en-US" sz="2000">
                <a:solidFill>
                  <a:schemeClr val="accent2"/>
                </a:solidFill>
              </a:rPr>
              <a:t>2) For the jth regression coefficients, the gradient is obtained by:</a:t>
            </a:r>
            <a:endParaRPr lang="zh-CN" altLang="en-US" sz="2000">
              <a:solidFill>
                <a:schemeClr val="accent2"/>
              </a:solidFill>
            </a:endParaRPr>
          </a:p>
        </p:txBody>
      </p:sp>
      <p:pic>
        <p:nvPicPr>
          <p:cNvPr id="5" name="图片 4" descr="T@~7EQY9]_H_04XJ4]8E6`I"/>
          <p:cNvPicPr>
            <a:picLocks noChangeAspect="1"/>
          </p:cNvPicPr>
          <p:nvPr/>
        </p:nvPicPr>
        <p:blipFill>
          <a:blip r:embed="rId3"/>
          <a:stretch>
            <a:fillRect/>
          </a:stretch>
        </p:blipFill>
        <p:spPr>
          <a:xfrm>
            <a:off x="7980680" y="2690495"/>
            <a:ext cx="4060825" cy="1047750"/>
          </a:xfrm>
          <a:prstGeom prst="rect">
            <a:avLst/>
          </a:prstGeom>
        </p:spPr>
      </p:pic>
      <p:sp>
        <p:nvSpPr>
          <p:cNvPr id="6" name="文本框 5"/>
          <p:cNvSpPr txBox="1"/>
          <p:nvPr/>
        </p:nvSpPr>
        <p:spPr>
          <a:xfrm>
            <a:off x="425450" y="3962400"/>
            <a:ext cx="6769100" cy="398780"/>
          </a:xfrm>
          <a:prstGeom prst="rect">
            <a:avLst/>
          </a:prstGeom>
          <a:noFill/>
        </p:spPr>
        <p:txBody>
          <a:bodyPr wrap="square" rtlCol="0" anchor="t">
            <a:spAutoFit/>
          </a:bodyPr>
          <a:p>
            <a:r>
              <a:rPr lang="zh-CN" altLang="en-US" sz="2000">
                <a:solidFill>
                  <a:schemeClr val="accent2"/>
                </a:solidFill>
              </a:rPr>
              <a:t>and the corresponding variance σj is obtained by:</a:t>
            </a:r>
            <a:endParaRPr lang="zh-CN" altLang="en-US" sz="2000">
              <a:solidFill>
                <a:schemeClr val="accent2"/>
              </a:solidFill>
            </a:endParaRPr>
          </a:p>
        </p:txBody>
      </p:sp>
      <p:pic>
        <p:nvPicPr>
          <p:cNvPr id="7" name="图片 6" descr="UG32E@WYB[JA@N@2ZZ4FU78"/>
          <p:cNvPicPr>
            <a:picLocks noChangeAspect="1"/>
          </p:cNvPicPr>
          <p:nvPr/>
        </p:nvPicPr>
        <p:blipFill>
          <a:blip r:embed="rId4"/>
          <a:stretch>
            <a:fillRect/>
          </a:stretch>
        </p:blipFill>
        <p:spPr>
          <a:xfrm>
            <a:off x="6831965" y="3866515"/>
            <a:ext cx="5209540" cy="1104265"/>
          </a:xfrm>
          <a:prstGeom prst="rect">
            <a:avLst/>
          </a:prstGeom>
        </p:spPr>
      </p:pic>
      <p:sp>
        <p:nvSpPr>
          <p:cNvPr id="8" name="文本框 7"/>
          <p:cNvSpPr txBox="1"/>
          <p:nvPr/>
        </p:nvSpPr>
        <p:spPr>
          <a:xfrm>
            <a:off x="299720" y="5372100"/>
            <a:ext cx="6295390" cy="706755"/>
          </a:xfrm>
          <a:prstGeom prst="rect">
            <a:avLst/>
          </a:prstGeom>
          <a:noFill/>
        </p:spPr>
        <p:txBody>
          <a:bodyPr wrap="square" rtlCol="0" anchor="t">
            <a:spAutoFit/>
          </a:bodyPr>
          <a:p>
            <a:r>
              <a:rPr lang="zh-CN" altLang="en-US" sz="2000">
                <a:solidFill>
                  <a:schemeClr val="accent2"/>
                </a:solidFill>
              </a:rPr>
              <a:t>Given a test input xt ∈ &lt;dx , the output of SMMR, yt ∈&lt;dy , is computed as (15).</a:t>
            </a:r>
            <a:endParaRPr lang="zh-CN" altLang="en-US" sz="2000">
              <a:solidFill>
                <a:schemeClr val="accent2"/>
              </a:solidFill>
            </a:endParaRPr>
          </a:p>
        </p:txBody>
      </p:sp>
      <p:pic>
        <p:nvPicPr>
          <p:cNvPr id="9" name="图片 8" descr="ADK4E~Z5VS83J@T`GIE]~_U"/>
          <p:cNvPicPr>
            <a:picLocks noChangeAspect="1"/>
          </p:cNvPicPr>
          <p:nvPr/>
        </p:nvPicPr>
        <p:blipFill>
          <a:blip r:embed="rId5"/>
          <a:stretch>
            <a:fillRect/>
          </a:stretch>
        </p:blipFill>
        <p:spPr>
          <a:xfrm>
            <a:off x="6831965" y="5372100"/>
            <a:ext cx="4171315" cy="1123950"/>
          </a:xfrm>
          <a:prstGeom prst="rect">
            <a:avLst/>
          </a:prstGeom>
        </p:spPr>
      </p:pic>
    </p:spTree>
  </p:cSld>
  <p:clrMapOvr>
    <a:masterClrMapping/>
  </p:clrMapOvr>
  <p:transition spd="slow" advTm="8561">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3" name="图片 2"/>
          <p:cNvPicPr>
            <a:picLocks noChangeAspect="1"/>
          </p:cNvPicPr>
          <p:nvPr/>
        </p:nvPicPr>
        <p:blipFill>
          <a:blip r:embed="rId2"/>
          <a:stretch>
            <a:fillRect/>
          </a:stretch>
        </p:blipFill>
        <p:spPr>
          <a:xfrm>
            <a:off x="447040" y="172720"/>
            <a:ext cx="6252210" cy="6511925"/>
          </a:xfrm>
          <a:prstGeom prst="rect">
            <a:avLst/>
          </a:prstGeom>
        </p:spPr>
      </p:pic>
      <p:pic>
        <p:nvPicPr>
          <p:cNvPr id="5" name="图片 4" descr="IMG_20170924_160338"/>
          <p:cNvPicPr>
            <a:picLocks noChangeAspect="1"/>
          </p:cNvPicPr>
          <p:nvPr/>
        </p:nvPicPr>
        <p:blipFill>
          <a:blip r:embed="rId3"/>
          <a:stretch>
            <a:fillRect/>
          </a:stretch>
        </p:blipFill>
        <p:spPr>
          <a:xfrm>
            <a:off x="6885940" y="217805"/>
            <a:ext cx="4605020" cy="6466840"/>
          </a:xfrm>
          <a:prstGeom prst="rect">
            <a:avLst/>
          </a:prstGeom>
        </p:spPr>
      </p:pic>
    </p:spTree>
  </p:cSld>
  <p:clrMapOvr>
    <a:masterClrMapping/>
  </p:clrMapOvr>
  <p:transition spd="slow" advTm="8561">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4871085" y="231775"/>
            <a:ext cx="2454275" cy="521970"/>
          </a:xfrm>
          <a:prstGeom prst="rect">
            <a:avLst/>
          </a:prstGeom>
          <a:noFill/>
        </p:spPr>
        <p:txBody>
          <a:bodyPr wrap="none" rtlCol="0" anchor="t">
            <a:spAutoFit/>
          </a:bodyPr>
          <a:p>
            <a:r>
              <a:rPr lang="zh-CN" altLang="en-US" sz="2800">
                <a:solidFill>
                  <a:schemeClr val="accent2"/>
                </a:solidFill>
                <a:sym typeface="+mn-ea"/>
              </a:rPr>
              <a:t>4 Experiments</a:t>
            </a:r>
            <a:endParaRPr lang="zh-CN" altLang="en-US" sz="2800"/>
          </a:p>
        </p:txBody>
      </p:sp>
      <p:sp>
        <p:nvSpPr>
          <p:cNvPr id="3" name="文本框 2"/>
          <p:cNvSpPr txBox="1"/>
          <p:nvPr/>
        </p:nvSpPr>
        <p:spPr>
          <a:xfrm>
            <a:off x="245745" y="753745"/>
            <a:ext cx="11704320" cy="3784600"/>
          </a:xfrm>
          <a:prstGeom prst="rect">
            <a:avLst/>
          </a:prstGeom>
          <a:noFill/>
        </p:spPr>
        <p:txBody>
          <a:bodyPr wrap="square" rtlCol="0" anchor="t">
            <a:spAutoFit/>
          </a:bodyPr>
          <a:p>
            <a:r>
              <a:rPr lang="zh-CN" altLang="en-US" sz="2000">
                <a:solidFill>
                  <a:schemeClr val="accent2"/>
                </a:solidFill>
              </a:rPr>
              <a:t>Setting 1: </a:t>
            </a:r>
            <a:endParaRPr lang="zh-CN" altLang="en-US" sz="2000">
              <a:solidFill>
                <a:schemeClr val="accent2"/>
              </a:solidFill>
            </a:endParaRPr>
          </a:p>
          <a:p>
            <a:r>
              <a:rPr lang="zh-CN" altLang="en-US" sz="2000">
                <a:solidFill>
                  <a:schemeClr val="accent2"/>
                </a:solidFill>
              </a:rPr>
              <a:t>In this experiment we mainly examine the robustness of the proposed model to outliers by comparing with the standard MoR and another two existing robust MoR methods. Specifically, we followed the same settings with [Chamroukhi,2016] to generate the simulated data: we simulated 500 observations from a</a:t>
            </a:r>
            <a:r>
              <a:rPr lang="zh-CN" altLang="en-US" sz="2000">
                <a:solidFill>
                  <a:srgbClr val="FF0000"/>
                </a:solidFill>
              </a:rPr>
              <a:t> k = 2 </a:t>
            </a:r>
            <a:r>
              <a:rPr lang="zh-CN" altLang="en-US" sz="2000">
                <a:solidFill>
                  <a:schemeClr val="accent2"/>
                </a:solidFill>
              </a:rPr>
              <a:t>component MoR with (1), where the parameter components were</a:t>
            </a:r>
            <a:r>
              <a:rPr lang="zh-CN" altLang="en-US" sz="2000">
                <a:solidFill>
                  <a:srgbClr val="FF0000"/>
                </a:solidFill>
              </a:rPr>
              <a:t> w1 = (0, 10)T, w2 = (0, 0)T,β1 = (0, 1)T, β2 = (0, −1)T and σ1 = σ2 = 0.1.</a:t>
            </a:r>
            <a:r>
              <a:rPr lang="zh-CN" altLang="en-US" sz="2000">
                <a:solidFill>
                  <a:schemeClr val="accent2"/>
                </a:solidFill>
              </a:rPr>
              <a:t> The feature </a:t>
            </a:r>
            <a:r>
              <a:rPr lang="zh-CN" altLang="en-US" sz="2000">
                <a:solidFill>
                  <a:srgbClr val="FF0000"/>
                </a:solidFill>
              </a:rPr>
              <a:t>xi was simulated uniformly over interval (-1, 1). Outliers (0% - 5% of 500 observations)</a:t>
            </a:r>
            <a:r>
              <a:rPr lang="zh-CN" altLang="en-US" sz="2000">
                <a:solidFill>
                  <a:schemeClr val="accent2"/>
                </a:solidFill>
              </a:rPr>
              <a:t> were also generated by simulating xi uniformly over the </a:t>
            </a:r>
            <a:r>
              <a:rPr lang="zh-CN" altLang="en-US" sz="2000">
                <a:solidFill>
                  <a:srgbClr val="FF0000"/>
                </a:solidFill>
              </a:rPr>
              <a:t>interval (-1,1), while setting y = −2.</a:t>
            </a:r>
            <a:r>
              <a:rPr lang="zh-CN" altLang="en-US" sz="2000">
                <a:solidFill>
                  <a:schemeClr val="accent2"/>
                </a:solidFill>
              </a:rPr>
              <a:t> To assess robustness, the mean squared error (MSE) between each component of the true parameter vector and the estimated one, were averaged on 100 trails and reported in Table 2. As it can be observed, the parameter estimation error of our method (SPMoR) can stay in relative smaller values, which demonstrates the robustness of the proposed algorithm outperforms the existing robust MoR methods.</a:t>
            </a:r>
            <a:endParaRPr lang="zh-CN" altLang="en-US" sz="2000">
              <a:solidFill>
                <a:schemeClr val="accent2"/>
              </a:solidFill>
            </a:endParaRPr>
          </a:p>
        </p:txBody>
      </p:sp>
      <p:pic>
        <p:nvPicPr>
          <p:cNvPr id="4" name="图片 3" descr="(9B)A1%}5{2O$M4WEB4UN6H"/>
          <p:cNvPicPr>
            <a:picLocks noChangeAspect="1"/>
          </p:cNvPicPr>
          <p:nvPr/>
        </p:nvPicPr>
        <p:blipFill>
          <a:blip r:embed="rId2"/>
          <a:stretch>
            <a:fillRect/>
          </a:stretch>
        </p:blipFill>
        <p:spPr>
          <a:xfrm>
            <a:off x="179705" y="4797425"/>
            <a:ext cx="11770360" cy="1522095"/>
          </a:xfrm>
          <a:prstGeom prst="rect">
            <a:avLst/>
          </a:prstGeom>
        </p:spPr>
      </p:pic>
    </p:spTree>
  </p:cSld>
  <p:clrMapOvr>
    <a:masterClrMapping/>
  </p:clrMapOvr>
  <p:transition spd="slow" advTm="8561">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1103630" y="1786890"/>
            <a:ext cx="2402840" cy="460375"/>
          </a:xfrm>
          <a:prstGeom prst="rect">
            <a:avLst/>
          </a:prstGeom>
          <a:noFill/>
        </p:spPr>
        <p:txBody>
          <a:bodyPr wrap="square" rtlCol="0">
            <a:spAutoFit/>
          </a:bodyPr>
          <a:p>
            <a:r>
              <a:rPr lang="zh-CN" altLang="en-US" sz="2400">
                <a:solidFill>
                  <a:schemeClr val="accent2">
                    <a:lumMod val="95000"/>
                  </a:schemeClr>
                </a:solidFill>
              </a:rPr>
              <a:t>Abstract</a:t>
            </a:r>
            <a:endParaRPr lang="zh-CN" altLang="en-US" sz="2400">
              <a:solidFill>
                <a:schemeClr val="accent2">
                  <a:lumMod val="95000"/>
                </a:schemeClr>
              </a:solidFill>
            </a:endParaRPr>
          </a:p>
        </p:txBody>
      </p:sp>
      <p:sp>
        <p:nvSpPr>
          <p:cNvPr id="3" name="文本框 2"/>
          <p:cNvSpPr txBox="1"/>
          <p:nvPr/>
        </p:nvSpPr>
        <p:spPr>
          <a:xfrm>
            <a:off x="1103630" y="2500630"/>
            <a:ext cx="2088515" cy="460375"/>
          </a:xfrm>
          <a:prstGeom prst="rect">
            <a:avLst/>
          </a:prstGeom>
          <a:noFill/>
        </p:spPr>
        <p:txBody>
          <a:bodyPr wrap="square" rtlCol="0">
            <a:spAutoFit/>
          </a:bodyPr>
          <a:p>
            <a:r>
              <a:rPr lang="zh-CN" altLang="en-US" sz="2400">
                <a:solidFill>
                  <a:schemeClr val="accent2"/>
                </a:solidFill>
              </a:rPr>
              <a:t>1 Introduction</a:t>
            </a:r>
            <a:endParaRPr lang="zh-CN" altLang="en-US" sz="2400">
              <a:solidFill>
                <a:schemeClr val="accent2"/>
              </a:solidFill>
            </a:endParaRPr>
          </a:p>
        </p:txBody>
      </p:sp>
      <p:sp>
        <p:nvSpPr>
          <p:cNvPr id="4" name="文本框 3"/>
          <p:cNvSpPr txBox="1"/>
          <p:nvPr/>
        </p:nvSpPr>
        <p:spPr>
          <a:xfrm>
            <a:off x="1103630" y="3071495"/>
            <a:ext cx="3683000" cy="460375"/>
          </a:xfrm>
          <a:prstGeom prst="rect">
            <a:avLst/>
          </a:prstGeom>
          <a:noFill/>
        </p:spPr>
        <p:txBody>
          <a:bodyPr wrap="square" rtlCol="0">
            <a:spAutoFit/>
          </a:bodyPr>
          <a:p>
            <a:r>
              <a:rPr lang="zh-CN" altLang="en-US" sz="2400">
                <a:solidFill>
                  <a:schemeClr val="accent2"/>
                </a:solidFill>
              </a:rPr>
              <a:t>2 Mixture of Regressions</a:t>
            </a:r>
            <a:endParaRPr lang="zh-CN" altLang="en-US" sz="2400">
              <a:solidFill>
                <a:schemeClr val="accent2"/>
              </a:solidFill>
            </a:endParaRPr>
          </a:p>
        </p:txBody>
      </p:sp>
      <p:sp>
        <p:nvSpPr>
          <p:cNvPr id="5" name="文本框 4"/>
          <p:cNvSpPr txBox="1"/>
          <p:nvPr/>
        </p:nvSpPr>
        <p:spPr>
          <a:xfrm>
            <a:off x="1103630" y="3642360"/>
            <a:ext cx="3086735" cy="460375"/>
          </a:xfrm>
          <a:prstGeom prst="rect">
            <a:avLst/>
          </a:prstGeom>
          <a:noFill/>
        </p:spPr>
        <p:txBody>
          <a:bodyPr wrap="square" rtlCol="0">
            <a:spAutoFit/>
          </a:bodyPr>
          <a:p>
            <a:r>
              <a:rPr lang="zh-CN" altLang="en-US" sz="2400">
                <a:solidFill>
                  <a:schemeClr val="accent2"/>
                </a:solidFill>
              </a:rPr>
              <a:t>3 SPMoR</a:t>
            </a:r>
            <a:endParaRPr lang="zh-CN" altLang="en-US" sz="2400">
              <a:solidFill>
                <a:schemeClr val="accent2"/>
              </a:solidFill>
            </a:endParaRPr>
          </a:p>
        </p:txBody>
      </p:sp>
      <p:sp>
        <p:nvSpPr>
          <p:cNvPr id="6" name="文本框 5"/>
          <p:cNvSpPr txBox="1"/>
          <p:nvPr/>
        </p:nvSpPr>
        <p:spPr>
          <a:xfrm>
            <a:off x="1103630" y="4213225"/>
            <a:ext cx="2602230" cy="460375"/>
          </a:xfrm>
          <a:prstGeom prst="rect">
            <a:avLst/>
          </a:prstGeom>
          <a:noFill/>
        </p:spPr>
        <p:txBody>
          <a:bodyPr wrap="square" rtlCol="0">
            <a:spAutoFit/>
          </a:bodyPr>
          <a:p>
            <a:r>
              <a:rPr lang="zh-CN" altLang="en-US" sz="2400">
                <a:solidFill>
                  <a:schemeClr val="accent2"/>
                </a:solidFill>
              </a:rPr>
              <a:t>4 Experiments</a:t>
            </a:r>
            <a:endParaRPr lang="zh-CN" altLang="en-US" sz="2400">
              <a:solidFill>
                <a:schemeClr val="accent2"/>
              </a:solidFill>
            </a:endParaRPr>
          </a:p>
        </p:txBody>
      </p:sp>
      <p:sp>
        <p:nvSpPr>
          <p:cNvPr id="7" name="文本框 6"/>
          <p:cNvSpPr txBox="1"/>
          <p:nvPr/>
        </p:nvSpPr>
        <p:spPr>
          <a:xfrm>
            <a:off x="1103630" y="4793615"/>
            <a:ext cx="2232025" cy="460375"/>
          </a:xfrm>
          <a:prstGeom prst="rect">
            <a:avLst/>
          </a:prstGeom>
          <a:noFill/>
        </p:spPr>
        <p:txBody>
          <a:bodyPr wrap="square" rtlCol="0">
            <a:spAutoFit/>
          </a:bodyPr>
          <a:p>
            <a:r>
              <a:rPr lang="zh-CN" altLang="en-US" sz="2400">
                <a:solidFill>
                  <a:schemeClr val="accent2">
                    <a:lumMod val="95000"/>
                  </a:schemeClr>
                </a:solidFill>
              </a:rPr>
              <a:t>5 Conclusion</a:t>
            </a:r>
            <a:endParaRPr lang="zh-CN" altLang="en-US" sz="2400">
              <a:solidFill>
                <a:schemeClr val="accent2">
                  <a:lumMod val="95000"/>
                </a:schemeClr>
              </a:solidFill>
            </a:endParaRPr>
          </a:p>
        </p:txBody>
      </p:sp>
    </p:spTree>
  </p:cSld>
  <p:clrMapOvr>
    <a:masterClrMapping/>
  </p:clrMapOvr>
  <p:transition spd="slow" advTm="8561">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19685" y="151130"/>
            <a:ext cx="12158345" cy="3784600"/>
          </a:xfrm>
          <a:prstGeom prst="rect">
            <a:avLst/>
          </a:prstGeom>
          <a:noFill/>
        </p:spPr>
        <p:txBody>
          <a:bodyPr wrap="square" rtlCol="0" anchor="t">
            <a:spAutoFit/>
          </a:bodyPr>
          <a:p>
            <a:r>
              <a:rPr lang="zh-CN" altLang="en-US" sz="2000">
                <a:solidFill>
                  <a:schemeClr val="accent2"/>
                </a:solidFill>
              </a:rPr>
              <a:t>Setting 2: </a:t>
            </a:r>
            <a:endParaRPr lang="zh-CN" altLang="en-US" sz="2000">
              <a:solidFill>
                <a:schemeClr val="accent2"/>
              </a:solidFill>
            </a:endParaRPr>
          </a:p>
          <a:p>
            <a:r>
              <a:rPr lang="zh-CN" altLang="en-US" sz="2000">
                <a:solidFill>
                  <a:schemeClr val="accent2"/>
                </a:solidFill>
              </a:rPr>
              <a:t>In this experiment, we subjectively evaluated theeffectiveness of the proposed algorithm. from which we</a:t>
            </a:r>
            <a:endParaRPr lang="zh-CN" altLang="en-US" sz="2000">
              <a:solidFill>
                <a:schemeClr val="accent2"/>
              </a:solidFill>
            </a:endParaRPr>
          </a:p>
          <a:p>
            <a:r>
              <a:rPr lang="zh-CN" altLang="en-US" sz="2000">
                <a:solidFill>
                  <a:schemeClr val="accent2"/>
                </a:solidFill>
              </a:rPr>
              <a:t>can observe that due to the intra-component outliers and the inter-component imbalance, the initial regressors as well as the standard MoR cannot fit to the data well. Whereas along the learning iteration, our algorithm (SPMoR) can graduallyrevise the local regressors by inferring the reliable training data from each component</a:t>
            </a:r>
            <a:r>
              <a:rPr lang="en-US" altLang="zh-CN" sz="2000">
                <a:solidFill>
                  <a:schemeClr val="accent2"/>
                </a:solidFill>
              </a:rPr>
              <a:t>.</a:t>
            </a:r>
            <a:endParaRPr lang="zh-CN" altLang="en-US" sz="2000">
              <a:solidFill>
                <a:schemeClr val="accent2"/>
              </a:solidFill>
            </a:endParaRPr>
          </a:p>
          <a:p>
            <a:r>
              <a:rPr lang="zh-CN" altLang="en-US" sz="2000">
                <a:solidFill>
                  <a:schemeClr val="accent2"/>
                </a:solidFill>
              </a:rPr>
              <a:t>As can be seen from Figure 2, with a feasible λ, it seeks to select more even set of “easy” samples from each component. Specifically, in each iteration, it prefers to select the confi-dant samples which are the easy-separable points with small regression-errors. So the posterior probabilities zij for the selected</a:t>
            </a:r>
            <a:endParaRPr lang="zh-CN" altLang="en-US" sz="2000">
              <a:solidFill>
                <a:schemeClr val="accent2"/>
              </a:solidFill>
            </a:endParaRPr>
          </a:p>
          <a:p>
            <a:r>
              <a:rPr lang="zh-CN" altLang="en-US" sz="2000">
                <a:solidFill>
                  <a:schemeClr val="accent2"/>
                </a:solidFill>
              </a:rPr>
              <a:t>samples tend to be equal to 1, which makes the varianceσj for each component is similar and small. Consequently, the learner tends to select samples within similar and small bandwidth from each component  which leads to the increase of the balance of the selected training data.</a:t>
            </a:r>
            <a:endParaRPr lang="zh-CN" altLang="en-US" sz="2000">
              <a:solidFill>
                <a:schemeClr val="accent2"/>
              </a:solidFill>
            </a:endParaRPr>
          </a:p>
        </p:txBody>
      </p:sp>
      <p:pic>
        <p:nvPicPr>
          <p:cNvPr id="3" name="图片 2" descr="NDQZ}6}JHJV)67V4P(JV@XJ"/>
          <p:cNvPicPr>
            <a:picLocks noChangeAspect="1"/>
          </p:cNvPicPr>
          <p:nvPr/>
        </p:nvPicPr>
        <p:blipFill>
          <a:blip r:embed="rId2"/>
          <a:stretch>
            <a:fillRect/>
          </a:stretch>
        </p:blipFill>
        <p:spPr>
          <a:xfrm>
            <a:off x="73025" y="3935730"/>
            <a:ext cx="12051665" cy="2722245"/>
          </a:xfrm>
          <a:prstGeom prst="rect">
            <a:avLst/>
          </a:prstGeom>
        </p:spPr>
      </p:pic>
    </p:spTree>
  </p:cSld>
  <p:clrMapOvr>
    <a:masterClrMapping/>
  </p:clrMapOvr>
  <p:transition spd="slow" advTm="8561">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154305" y="163830"/>
            <a:ext cx="2540000" cy="460375"/>
          </a:xfrm>
          <a:prstGeom prst="rect">
            <a:avLst/>
          </a:prstGeom>
          <a:noFill/>
        </p:spPr>
        <p:txBody>
          <a:bodyPr wrap="square" rtlCol="0" anchor="t">
            <a:spAutoFit/>
          </a:bodyPr>
          <a:p>
            <a:r>
              <a:rPr lang="zh-CN" altLang="en-US" sz="2400">
                <a:solidFill>
                  <a:schemeClr val="accent2"/>
                </a:solidFill>
              </a:rPr>
              <a:t> Age Estimation</a:t>
            </a:r>
            <a:endParaRPr lang="zh-CN" altLang="en-US" sz="2400">
              <a:solidFill>
                <a:schemeClr val="accent2"/>
              </a:solidFill>
            </a:endParaRPr>
          </a:p>
        </p:txBody>
      </p:sp>
      <p:pic>
        <p:nvPicPr>
          <p:cNvPr id="3" name="图片 2" descr="C6UA83YLRPJVS@TFU]C]P)9"/>
          <p:cNvPicPr>
            <a:picLocks noChangeAspect="1"/>
          </p:cNvPicPr>
          <p:nvPr/>
        </p:nvPicPr>
        <p:blipFill>
          <a:blip r:embed="rId2"/>
          <a:stretch>
            <a:fillRect/>
          </a:stretch>
        </p:blipFill>
        <p:spPr>
          <a:xfrm>
            <a:off x="322580" y="4304030"/>
            <a:ext cx="5447665" cy="2247900"/>
          </a:xfrm>
          <a:prstGeom prst="rect">
            <a:avLst/>
          </a:prstGeom>
        </p:spPr>
      </p:pic>
      <p:pic>
        <p:nvPicPr>
          <p:cNvPr id="4" name="图片 3" descr="9Y0_YDM03)C13@1V64%5X4S"/>
          <p:cNvPicPr>
            <a:picLocks noChangeAspect="1"/>
          </p:cNvPicPr>
          <p:nvPr/>
        </p:nvPicPr>
        <p:blipFill>
          <a:blip r:embed="rId3"/>
          <a:stretch>
            <a:fillRect/>
          </a:stretch>
        </p:blipFill>
        <p:spPr>
          <a:xfrm>
            <a:off x="6055995" y="4389755"/>
            <a:ext cx="5628640" cy="2076450"/>
          </a:xfrm>
          <a:prstGeom prst="rect">
            <a:avLst/>
          </a:prstGeom>
        </p:spPr>
      </p:pic>
      <p:sp>
        <p:nvSpPr>
          <p:cNvPr id="5" name="文本框 4"/>
          <p:cNvSpPr txBox="1"/>
          <p:nvPr/>
        </p:nvSpPr>
        <p:spPr>
          <a:xfrm>
            <a:off x="322580" y="838835"/>
            <a:ext cx="11153140" cy="3138170"/>
          </a:xfrm>
          <a:prstGeom prst="rect">
            <a:avLst/>
          </a:prstGeom>
          <a:noFill/>
        </p:spPr>
        <p:txBody>
          <a:bodyPr wrap="square" rtlCol="0" anchor="t">
            <a:spAutoFit/>
          </a:bodyPr>
          <a:p>
            <a:r>
              <a:rPr lang="zh-CN" altLang="en-US">
                <a:solidFill>
                  <a:srgbClr val="FF0000"/>
                </a:solidFill>
              </a:rPr>
              <a:t>Dataset:</a:t>
            </a:r>
            <a:r>
              <a:rPr lang="zh-CN" altLang="en-US">
                <a:solidFill>
                  <a:schemeClr val="accent2"/>
                </a:solidFill>
              </a:rPr>
              <a:t> Longitudinal Morphological Face Database(MORPH) database, which contains 55,132 face images from more than 13, 000 subjects. The ages of the subjects range from 16 to 77 with a median age of 33. The faces are from different races, including African, European, Hispanic, Asian, Indian, et al.</a:t>
            </a:r>
            <a:endParaRPr lang="zh-CN" altLang="en-US">
              <a:solidFill>
                <a:schemeClr val="accent2"/>
              </a:solidFill>
            </a:endParaRPr>
          </a:p>
          <a:p>
            <a:endParaRPr lang="zh-CN" altLang="en-US">
              <a:solidFill>
                <a:schemeClr val="accent2"/>
              </a:solidFill>
            </a:endParaRPr>
          </a:p>
          <a:p>
            <a:r>
              <a:rPr lang="zh-CN" altLang="en-US">
                <a:solidFill>
                  <a:srgbClr val="FF0000"/>
                </a:solidFill>
              </a:rPr>
              <a:t>Experimental settings:</a:t>
            </a:r>
            <a:r>
              <a:rPr lang="zh-CN" altLang="en-US">
                <a:solidFill>
                  <a:schemeClr val="accent2"/>
                </a:solidFill>
              </a:rPr>
              <a:t> We used the 4,376 BIF features We used the 4,376 BIF features to represent each image and followed to reduce the feature dimension to 200 by using the marginal Fisher analysis. Note that both SPMoR and SPMoR+ used softmax in partition and linear local regressors. In SPMoR, we set k to 9, and λ to 1e-05. In SPMoR+, we set k to 8, and λ to 1e-05. The SPMoR+ approach will be converged after 70 iterations, The running time of our method is 565 seconds, which is faster than HME which needs 48 iterations but costs 589 seconds.</a:t>
            </a:r>
            <a:endParaRPr lang="zh-CN" altLang="en-US">
              <a:solidFill>
                <a:schemeClr val="accent2"/>
              </a:solidFill>
            </a:endParaRPr>
          </a:p>
          <a:p>
            <a:endParaRPr lang="zh-CN" altLang="en-US">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241300" y="125730"/>
            <a:ext cx="2954655" cy="460375"/>
          </a:xfrm>
          <a:prstGeom prst="rect">
            <a:avLst/>
          </a:prstGeom>
          <a:noFill/>
        </p:spPr>
        <p:txBody>
          <a:bodyPr wrap="square" rtlCol="0" anchor="t">
            <a:spAutoFit/>
          </a:bodyPr>
          <a:p>
            <a:r>
              <a:rPr lang="zh-CN" altLang="en-US" sz="2400">
                <a:solidFill>
                  <a:schemeClr val="accent2"/>
                </a:solidFill>
              </a:rPr>
              <a:t> Glucose Estimation</a:t>
            </a:r>
            <a:endParaRPr lang="zh-CN" altLang="en-US" sz="2400">
              <a:solidFill>
                <a:schemeClr val="accent2"/>
              </a:solidFill>
            </a:endParaRPr>
          </a:p>
        </p:txBody>
      </p:sp>
      <p:pic>
        <p:nvPicPr>
          <p:cNvPr id="3" name="图片 2" descr="46J_4K]K[(H6KYC_DVJTZMG"/>
          <p:cNvPicPr>
            <a:picLocks noChangeAspect="1"/>
          </p:cNvPicPr>
          <p:nvPr/>
        </p:nvPicPr>
        <p:blipFill>
          <a:blip r:embed="rId2"/>
          <a:stretch>
            <a:fillRect/>
          </a:stretch>
        </p:blipFill>
        <p:spPr>
          <a:xfrm>
            <a:off x="6727190" y="4122420"/>
            <a:ext cx="4961890" cy="2552065"/>
          </a:xfrm>
          <a:prstGeom prst="rect">
            <a:avLst/>
          </a:prstGeom>
        </p:spPr>
      </p:pic>
      <p:sp>
        <p:nvSpPr>
          <p:cNvPr id="4" name="文本框 3"/>
          <p:cNvSpPr txBox="1"/>
          <p:nvPr/>
        </p:nvSpPr>
        <p:spPr>
          <a:xfrm>
            <a:off x="241300" y="874395"/>
            <a:ext cx="11761470" cy="3169285"/>
          </a:xfrm>
          <a:prstGeom prst="rect">
            <a:avLst/>
          </a:prstGeom>
          <a:noFill/>
        </p:spPr>
        <p:txBody>
          <a:bodyPr wrap="square" rtlCol="0" anchor="t">
            <a:spAutoFit/>
          </a:bodyPr>
          <a:p>
            <a:r>
              <a:rPr lang="zh-CN" altLang="en-US" sz="2000">
                <a:solidFill>
                  <a:srgbClr val="FF0000"/>
                </a:solidFill>
              </a:rPr>
              <a:t>Dataset:</a:t>
            </a:r>
            <a:r>
              <a:rPr lang="zh-CN" altLang="en-US" sz="2000">
                <a:solidFill>
                  <a:schemeClr val="accent2"/>
                </a:solidFill>
              </a:rPr>
              <a:t> </a:t>
            </a:r>
            <a:endParaRPr lang="zh-CN" altLang="en-US" sz="2000">
              <a:solidFill>
                <a:schemeClr val="accent2"/>
              </a:solidFill>
            </a:endParaRPr>
          </a:p>
          <a:p>
            <a:r>
              <a:rPr lang="zh-CN" altLang="en-US" sz="2000">
                <a:solidFill>
                  <a:schemeClr val="accent2"/>
                </a:solidFill>
              </a:rPr>
              <a:t>We conducted experiments on the popular 2009-2014 National Health and Nutrition Examination Survey(NHANES) dataset , which is the crosssectional data and the ground-truth HbA1c data were publicly available. The amount of all available data is 8,271.</a:t>
            </a:r>
            <a:endParaRPr lang="zh-CN" altLang="en-US" sz="2000">
              <a:solidFill>
                <a:schemeClr val="accent2"/>
              </a:solidFill>
            </a:endParaRPr>
          </a:p>
          <a:p>
            <a:r>
              <a:rPr lang="zh-CN" altLang="en-US" sz="2000">
                <a:solidFill>
                  <a:srgbClr val="FF0000"/>
                </a:solidFill>
              </a:rPr>
              <a:t>Experimental settings: </a:t>
            </a:r>
            <a:endParaRPr lang="zh-CN" altLang="en-US" sz="2000">
              <a:solidFill>
                <a:srgbClr val="FF0000"/>
              </a:solidFill>
            </a:endParaRPr>
          </a:p>
          <a:p>
            <a:r>
              <a:rPr lang="zh-CN" altLang="en-US" sz="2000">
                <a:solidFill>
                  <a:schemeClr val="accent2"/>
                </a:solidFill>
              </a:rPr>
              <a:t>we compared our approach with 6 baseline models under the same protocol of Age Estimation. We randomly shuffled the dataset 100 times, and divided the data into two parts: 80% for training and the other 20% for test. All the results were evaluated by Mean Squared Error (MSE) and the Standard Deviation (S.D.). In SPMoR, we set k to 5, and λ to 1e-05. In SPMoR+, we set</a:t>
            </a:r>
            <a:endParaRPr lang="zh-CN" altLang="en-US" sz="2000">
              <a:solidFill>
                <a:schemeClr val="accent2"/>
              </a:solidFill>
            </a:endParaRPr>
          </a:p>
          <a:p>
            <a:r>
              <a:rPr lang="zh-CN" altLang="en-US" sz="2000">
                <a:solidFill>
                  <a:schemeClr val="accent2"/>
                </a:solidFill>
              </a:rPr>
              <a:t>k to 16, and λ to 1e-04.</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4980305" y="579755"/>
            <a:ext cx="2236470" cy="521970"/>
          </a:xfrm>
          <a:prstGeom prst="rect">
            <a:avLst/>
          </a:prstGeom>
          <a:noFill/>
        </p:spPr>
        <p:txBody>
          <a:bodyPr wrap="none" rtlCol="0" anchor="t">
            <a:spAutoFit/>
          </a:bodyPr>
          <a:p>
            <a:r>
              <a:rPr lang="zh-CN" altLang="en-US" sz="2800">
                <a:solidFill>
                  <a:schemeClr val="accent2">
                    <a:lumMod val="95000"/>
                  </a:schemeClr>
                </a:solidFill>
                <a:sym typeface="+mn-ea"/>
              </a:rPr>
              <a:t>5 Conclusion</a:t>
            </a:r>
            <a:endParaRPr lang="zh-CN" altLang="en-US" sz="2800"/>
          </a:p>
        </p:txBody>
      </p:sp>
      <p:sp>
        <p:nvSpPr>
          <p:cNvPr id="3" name="文本框 2"/>
          <p:cNvSpPr txBox="1"/>
          <p:nvPr/>
        </p:nvSpPr>
        <p:spPr>
          <a:xfrm>
            <a:off x="459105" y="1998345"/>
            <a:ext cx="11279505" cy="2861310"/>
          </a:xfrm>
          <a:prstGeom prst="rect">
            <a:avLst/>
          </a:prstGeom>
          <a:noFill/>
        </p:spPr>
        <p:txBody>
          <a:bodyPr wrap="square" rtlCol="0" anchor="t">
            <a:spAutoFit/>
          </a:bodyPr>
          <a:p>
            <a:r>
              <a:rPr lang="en-US" altLang="zh-CN" sz="2000">
                <a:solidFill>
                  <a:schemeClr val="accent2"/>
                </a:solidFill>
              </a:rPr>
              <a:t>	</a:t>
            </a:r>
            <a:r>
              <a:rPr lang="zh-CN" altLang="en-US" sz="2000">
                <a:solidFill>
                  <a:schemeClr val="accent2"/>
                </a:solidFill>
              </a:rPr>
              <a:t>We have proposed </a:t>
            </a:r>
            <a:r>
              <a:rPr lang="zh-CN" altLang="en-US" sz="2000">
                <a:solidFill>
                  <a:srgbClr val="FF0000"/>
                </a:solidFill>
              </a:rPr>
              <a:t>a novel SPL-based framework</a:t>
            </a:r>
            <a:r>
              <a:rPr lang="zh-CN" altLang="en-US" sz="2000">
                <a:solidFill>
                  <a:schemeClr val="accent2"/>
                </a:solidFill>
              </a:rPr>
              <a:t> to effectively overcome limitations of MoR under nonuniform sampled and noisy real-world data. To our knowledge, this is the earliest effort to </a:t>
            </a:r>
            <a:r>
              <a:rPr lang="zh-CN" altLang="en-US" sz="2000">
                <a:solidFill>
                  <a:srgbClr val="FF0000"/>
                </a:solidFill>
              </a:rPr>
              <a:t>build self-paced regularizer based on the Exclusive LASSO</a:t>
            </a:r>
            <a:r>
              <a:rPr lang="zh-CN" altLang="en-US" sz="2000">
                <a:solidFill>
                  <a:schemeClr val="accent2"/>
                </a:solidFill>
              </a:rPr>
              <a:t>, and to directly avoid the intra-component outlier and the inter-component imbalance problems in existing MoR approaches. Comprehensive experiments on the simulation data and two real-world tasks have demonstrated the effectiveness of the proposed approach. In the future, we will explore </a:t>
            </a:r>
            <a:r>
              <a:rPr lang="zh-CN" altLang="en-US" sz="2000">
                <a:solidFill>
                  <a:srgbClr val="FF0000"/>
                </a:solidFill>
              </a:rPr>
              <a:t>soft weighting regularizers in MoRs</a:t>
            </a:r>
            <a:r>
              <a:rPr lang="zh-CN" altLang="en-US" sz="2000">
                <a:solidFill>
                  <a:schemeClr val="accent2"/>
                </a:solidFill>
              </a:rPr>
              <a:t> and appliy our approach in more computer vision tasks like </a:t>
            </a:r>
            <a:r>
              <a:rPr lang="zh-CN" altLang="en-US" sz="2000">
                <a:solidFill>
                  <a:srgbClr val="FF0000"/>
                </a:solidFill>
              </a:rPr>
              <a:t>object tracking</a:t>
            </a:r>
            <a:r>
              <a:rPr lang="zh-CN" altLang="en-US" sz="2000">
                <a:solidFill>
                  <a:schemeClr val="accent2"/>
                </a:solidFill>
              </a:rPr>
              <a:t> [Supancic and Ramanan, 2013], </a:t>
            </a:r>
            <a:r>
              <a:rPr lang="zh-CN" altLang="en-US" sz="2000">
                <a:solidFill>
                  <a:srgbClr val="FF0000"/>
                </a:solidFill>
              </a:rPr>
              <a:t>co-saliency detection</a:t>
            </a:r>
            <a:r>
              <a:rPr lang="zh-CN" altLang="en-US" sz="2000">
                <a:solidFill>
                  <a:schemeClr val="accent2"/>
                </a:solidFill>
              </a:rPr>
              <a:t> [Zhang et al., 2016], and object detection [Cheng et al., 2016].</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9" name="文本框 8"/>
          <p:cNvSpPr txBox="1"/>
          <p:nvPr/>
        </p:nvSpPr>
        <p:spPr>
          <a:xfrm>
            <a:off x="5332095" y="449580"/>
            <a:ext cx="1647190" cy="521970"/>
          </a:xfrm>
          <a:prstGeom prst="rect">
            <a:avLst/>
          </a:prstGeom>
          <a:noFill/>
        </p:spPr>
        <p:txBody>
          <a:bodyPr wrap="square" rtlCol="0">
            <a:spAutoFit/>
          </a:bodyPr>
          <a:p>
            <a:r>
              <a:rPr lang="zh-CN" altLang="en-US" sz="2800">
                <a:solidFill>
                  <a:schemeClr val="accent2">
                    <a:lumMod val="95000"/>
                  </a:schemeClr>
                </a:solidFill>
                <a:sym typeface="+mn-ea"/>
              </a:rPr>
              <a:t>Abstract</a:t>
            </a:r>
            <a:endParaRPr lang="zh-CN" altLang="en-US" sz="2800"/>
          </a:p>
        </p:txBody>
      </p:sp>
      <p:sp>
        <p:nvSpPr>
          <p:cNvPr id="10" name="文本框 9"/>
          <p:cNvSpPr txBox="1"/>
          <p:nvPr/>
        </p:nvSpPr>
        <p:spPr>
          <a:xfrm>
            <a:off x="877570" y="1453515"/>
            <a:ext cx="10556240" cy="4092575"/>
          </a:xfrm>
          <a:prstGeom prst="rect">
            <a:avLst/>
          </a:prstGeom>
          <a:noFill/>
        </p:spPr>
        <p:txBody>
          <a:bodyPr wrap="square" rtlCol="0">
            <a:spAutoFit/>
          </a:bodyPr>
          <a:p>
            <a:r>
              <a:rPr lang="en-US" altLang="zh-CN" sz="2000">
                <a:solidFill>
                  <a:schemeClr val="accent2"/>
                </a:solidFill>
              </a:rPr>
              <a:t>      </a:t>
            </a:r>
            <a:r>
              <a:rPr lang="zh-CN" altLang="en-US" sz="2000">
                <a:solidFill>
                  <a:srgbClr val="FF0000"/>
                </a:solidFill>
              </a:rPr>
              <a:t>Mixture of regressions (MoR)</a:t>
            </a:r>
            <a:r>
              <a:rPr lang="zh-CN" altLang="en-US" sz="2000">
                <a:solidFill>
                  <a:schemeClr val="accent2"/>
                </a:solidFill>
              </a:rPr>
              <a:t> is the well established and effective approach to model </a:t>
            </a:r>
            <a:r>
              <a:rPr lang="zh-CN" altLang="en-US" sz="2000">
                <a:solidFill>
                  <a:srgbClr val="FF0000"/>
                </a:solidFill>
              </a:rPr>
              <a:t>discontinuous and heterogeneous data</a:t>
            </a:r>
            <a:r>
              <a:rPr lang="zh-CN" altLang="en-US" sz="2000">
                <a:solidFill>
                  <a:schemeClr val="accent2"/>
                </a:solidFill>
              </a:rPr>
              <a:t> in regression problems.Existing MoR approaches assume </a:t>
            </a:r>
            <a:r>
              <a:rPr lang="zh-CN" altLang="en-US" sz="2000">
                <a:solidFill>
                  <a:srgbClr val="FF0000"/>
                </a:solidFill>
              </a:rPr>
              <a:t>smooth joint distribution</a:t>
            </a:r>
            <a:r>
              <a:rPr lang="zh-CN" altLang="en-US" sz="2000">
                <a:solidFill>
                  <a:schemeClr val="accent2"/>
                </a:solidFill>
              </a:rPr>
              <a:t> for its good anlaytic properties.</a:t>
            </a:r>
            <a:endParaRPr lang="zh-CN" altLang="en-US" sz="2000">
              <a:solidFill>
                <a:schemeClr val="accent2"/>
              </a:solidFill>
            </a:endParaRPr>
          </a:p>
          <a:p>
            <a:r>
              <a:rPr lang="zh-CN" altLang="en-US" sz="2000">
                <a:solidFill>
                  <a:schemeClr val="accent2"/>
                </a:solidFill>
              </a:rPr>
              <a:t>     </a:t>
            </a:r>
            <a:r>
              <a:rPr lang="zh-CN" altLang="en-US" sz="2000">
                <a:solidFill>
                  <a:srgbClr val="FF0000"/>
                </a:solidFill>
              </a:rPr>
              <a:t>However</a:t>
            </a:r>
            <a:r>
              <a:rPr lang="zh-CN" altLang="en-US" sz="2000">
                <a:solidFill>
                  <a:schemeClr val="accent2"/>
                </a:solidFill>
              </a:rPr>
              <a:t>, such assumption makes existing MoR very sensitive to </a:t>
            </a:r>
            <a:r>
              <a:rPr lang="zh-CN" altLang="en-US" sz="2000">
                <a:solidFill>
                  <a:srgbClr val="FF0000"/>
                </a:solidFill>
              </a:rPr>
              <a:t>intra-component outliers</a:t>
            </a:r>
            <a:r>
              <a:rPr lang="zh-CN" altLang="en-US" sz="2000">
                <a:solidFill>
                  <a:schemeClr val="accent2"/>
                </a:solidFill>
              </a:rPr>
              <a:t> (the noisy training data residing in certain components)</a:t>
            </a:r>
            <a:r>
              <a:rPr lang="zh-CN" altLang="en-US" sz="2000">
                <a:solidFill>
                  <a:srgbClr val="FF0000"/>
                </a:solidFill>
              </a:rPr>
              <a:t> </a:t>
            </a:r>
            <a:r>
              <a:rPr lang="zh-CN" altLang="en-US" sz="2000">
                <a:solidFill>
                  <a:schemeClr val="accent2"/>
                </a:solidFill>
              </a:rPr>
              <a:t>and</a:t>
            </a:r>
            <a:r>
              <a:rPr lang="zh-CN" altLang="en-US" sz="2000">
                <a:solidFill>
                  <a:srgbClr val="FF0000"/>
                </a:solidFill>
              </a:rPr>
              <a:t> the inter-component imbalance </a:t>
            </a:r>
            <a:r>
              <a:rPr lang="zh-CN" altLang="en-US" sz="2000">
                <a:solidFill>
                  <a:schemeClr val="accent2"/>
                </a:solidFill>
              </a:rPr>
              <a:t>(the different amounts of training data in different components). </a:t>
            </a:r>
            <a:endParaRPr lang="zh-CN" altLang="en-US" sz="2000">
              <a:solidFill>
                <a:schemeClr val="accent2"/>
              </a:solidFill>
            </a:endParaRPr>
          </a:p>
          <a:p>
            <a:r>
              <a:rPr lang="zh-CN" altLang="en-US" sz="2000">
                <a:solidFill>
                  <a:schemeClr val="accent2"/>
                </a:solidFill>
              </a:rPr>
              <a:t>     In this paper, we make the earliest effort on </a:t>
            </a:r>
            <a:r>
              <a:rPr lang="zh-CN" altLang="en-US" sz="2000">
                <a:solidFill>
                  <a:srgbClr val="FF0000"/>
                </a:solidFill>
              </a:rPr>
              <a:t>Self-paced Learning (SPL) in MoR</a:t>
            </a:r>
            <a:r>
              <a:rPr lang="zh-CN" altLang="en-US" sz="2000">
                <a:solidFill>
                  <a:schemeClr val="accent2"/>
                </a:solidFill>
              </a:rPr>
              <a:t>, i.e., Self-paced mixture of regressions (SPMoR) model. We propose</a:t>
            </a:r>
            <a:r>
              <a:rPr lang="zh-CN" altLang="en-US" sz="2000">
                <a:solidFill>
                  <a:srgbClr val="FF0000"/>
                </a:solidFill>
              </a:rPr>
              <a:t> a novel</a:t>
            </a:r>
            <a:r>
              <a:rPr lang="zh-CN" altLang="en-US" sz="2000">
                <a:solidFill>
                  <a:schemeClr val="accent2"/>
                </a:solidFill>
              </a:rPr>
              <a:t> </a:t>
            </a:r>
            <a:r>
              <a:rPr lang="zh-CN" altLang="en-US" sz="2000">
                <a:solidFill>
                  <a:srgbClr val="FF0000"/>
                </a:solidFill>
              </a:rPr>
              <a:t>selfpaced regularizer based on the Exclusive LASSO</a:t>
            </a:r>
            <a:r>
              <a:rPr lang="zh-CN" altLang="en-US" sz="2000">
                <a:solidFill>
                  <a:schemeClr val="accent2"/>
                </a:solidFill>
              </a:rPr>
              <a:t>, which improves inter-component balance of training data. As a robust learning regime, SPL pursues confidence sample reasoning. To demonstrate the</a:t>
            </a:r>
            <a:endParaRPr lang="zh-CN" altLang="en-US" sz="2000">
              <a:solidFill>
                <a:schemeClr val="accent2"/>
              </a:solidFill>
            </a:endParaRPr>
          </a:p>
          <a:p>
            <a:r>
              <a:rPr lang="zh-CN" altLang="en-US" sz="2000">
                <a:solidFill>
                  <a:schemeClr val="accent2"/>
                </a:solidFill>
              </a:rPr>
              <a:t>effectiveness of SPMoR, we conducted </a:t>
            </a:r>
            <a:r>
              <a:rPr lang="zh-CN" altLang="en-US" sz="2000">
                <a:solidFill>
                  <a:srgbClr val="FF0000"/>
                </a:solidFill>
              </a:rPr>
              <a:t>experiments</a:t>
            </a:r>
            <a:r>
              <a:rPr lang="zh-CN" altLang="en-US" sz="2000">
                <a:solidFill>
                  <a:schemeClr val="accent2"/>
                </a:solidFill>
              </a:rPr>
              <a:t> on both the sythetic examples and real-world applications to </a:t>
            </a:r>
            <a:r>
              <a:rPr lang="zh-CN" altLang="en-US" sz="2000">
                <a:solidFill>
                  <a:srgbClr val="FF0000"/>
                </a:solidFill>
              </a:rPr>
              <a:t>age estimation and glucose estimation</a:t>
            </a:r>
            <a:r>
              <a:rPr lang="zh-CN" altLang="en-US" sz="2000">
                <a:solidFill>
                  <a:schemeClr val="accent2"/>
                </a:solidFill>
              </a:rPr>
              <a:t>. The results show that SPMoR outperforms the stateof-the-arts methods.</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 name="文本框 7"/>
          <p:cNvSpPr txBox="1"/>
          <p:nvPr/>
        </p:nvSpPr>
        <p:spPr>
          <a:xfrm>
            <a:off x="4890135" y="530225"/>
            <a:ext cx="2416810" cy="521970"/>
          </a:xfrm>
          <a:prstGeom prst="rect">
            <a:avLst/>
          </a:prstGeom>
          <a:noFill/>
        </p:spPr>
        <p:txBody>
          <a:bodyPr wrap="square" rtlCol="0">
            <a:spAutoFit/>
          </a:bodyPr>
          <a:p>
            <a:r>
              <a:rPr lang="zh-CN" altLang="en-US" sz="2800">
                <a:solidFill>
                  <a:schemeClr val="accent2"/>
                </a:solidFill>
              </a:rPr>
              <a:t>1 Introduction</a:t>
            </a:r>
            <a:endParaRPr lang="zh-CN" altLang="en-US" sz="2800">
              <a:solidFill>
                <a:schemeClr val="accent2"/>
              </a:solidFill>
            </a:endParaRPr>
          </a:p>
        </p:txBody>
      </p:sp>
      <p:sp>
        <p:nvSpPr>
          <p:cNvPr id="9" name="文本框 8"/>
          <p:cNvSpPr txBox="1"/>
          <p:nvPr/>
        </p:nvSpPr>
        <p:spPr>
          <a:xfrm>
            <a:off x="231775" y="1453515"/>
            <a:ext cx="11431270" cy="5015865"/>
          </a:xfrm>
          <a:prstGeom prst="rect">
            <a:avLst/>
          </a:prstGeom>
          <a:noFill/>
        </p:spPr>
        <p:txBody>
          <a:bodyPr wrap="square" rtlCol="0">
            <a:spAutoFit/>
          </a:bodyPr>
          <a:p>
            <a:r>
              <a:rPr lang="zh-CN" altLang="en-US" sz="2000">
                <a:solidFill>
                  <a:schemeClr val="accent2"/>
                </a:solidFill>
              </a:rPr>
              <a:t>Nonlinear regression is a longstanding problem in artificial intelligence community with enormous applications. The fundamental approaches extract feature representations from the data and learn a nonlinear function that maps the input features to the outputs, which fall into two main categories:</a:t>
            </a:r>
            <a:endParaRPr lang="zh-CN" altLang="en-US" sz="2000">
              <a:solidFill>
                <a:schemeClr val="accent2"/>
              </a:solidFill>
            </a:endParaRPr>
          </a:p>
          <a:p>
            <a:r>
              <a:rPr lang="zh-CN" altLang="en-US" sz="2000">
                <a:solidFill>
                  <a:schemeClr val="accent2"/>
                </a:solidFill>
              </a:rPr>
              <a:t> </a:t>
            </a:r>
            <a:r>
              <a:rPr lang="zh-CN" altLang="en-US" sz="2000">
                <a:solidFill>
                  <a:srgbClr val="FF0000"/>
                </a:solidFill>
              </a:rPr>
              <a:t>(1) the universal approaches </a:t>
            </a:r>
            <a:r>
              <a:rPr lang="zh-CN" altLang="en-US" sz="2000">
                <a:solidFill>
                  <a:schemeClr val="accent2"/>
                </a:solidFill>
              </a:rPr>
              <a:t>and </a:t>
            </a:r>
            <a:r>
              <a:rPr lang="zh-CN" altLang="en-US" sz="2000">
                <a:solidFill>
                  <a:srgbClr val="FF0000"/>
                </a:solidFill>
              </a:rPr>
              <a:t>(2) the divide and-conquer approaches.</a:t>
            </a:r>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chemeClr val="accent2"/>
                </a:solidFill>
                <a:sym typeface="+mn-ea"/>
              </a:rPr>
              <a:t>(1) the universal approaches</a:t>
            </a:r>
            <a:endParaRPr lang="zh-CN" altLang="en-US" sz="2000">
              <a:solidFill>
                <a:schemeClr val="accent2"/>
              </a:solidFill>
              <a:sym typeface="+mn-ea"/>
            </a:endParaRPr>
          </a:p>
          <a:p>
            <a:r>
              <a:rPr lang="zh-CN" altLang="en-US" sz="2000">
                <a:solidFill>
                  <a:schemeClr val="accent2"/>
                </a:solidFill>
                <a:sym typeface="+mn-ea"/>
              </a:rPr>
              <a:t> These methods fit data with universal nonlinear functions to whole data space such as the kernel function in </a:t>
            </a:r>
            <a:r>
              <a:rPr lang="zh-CN" altLang="en-US" sz="2000">
                <a:solidFill>
                  <a:srgbClr val="FF0000"/>
                </a:solidFill>
                <a:sym typeface="+mn-ea"/>
              </a:rPr>
              <a:t>Kernel Support Vector Regression</a:t>
            </a:r>
            <a:r>
              <a:rPr lang="zh-CN" altLang="en-US" sz="2000">
                <a:solidFill>
                  <a:schemeClr val="accent2"/>
                </a:solidFill>
                <a:sym typeface="+mn-ea"/>
              </a:rPr>
              <a:t> and </a:t>
            </a:r>
            <a:r>
              <a:rPr lang="zh-CN" altLang="en-US" sz="2000">
                <a:solidFill>
                  <a:srgbClr val="FF0000"/>
                </a:solidFill>
                <a:sym typeface="+mn-ea"/>
              </a:rPr>
              <a:t>Rectifier functions used in neural networks</a:t>
            </a:r>
            <a:r>
              <a:rPr lang="zh-CN" altLang="en-US" sz="2000">
                <a:solidFill>
                  <a:schemeClr val="accent2"/>
                </a:solidFill>
                <a:sym typeface="+mn-ea"/>
              </a:rPr>
              <a:t>. These approaches can effectively improve the regression performance when facing the non-smooth data collection. </a:t>
            </a:r>
            <a:r>
              <a:rPr lang="zh-CN" altLang="en-US" sz="2000">
                <a:solidFill>
                  <a:srgbClr val="FF0000"/>
                </a:solidFill>
                <a:sym typeface="+mn-ea"/>
              </a:rPr>
              <a:t>However</a:t>
            </a:r>
            <a:r>
              <a:rPr lang="zh-CN" altLang="en-US" sz="2000">
                <a:solidFill>
                  <a:schemeClr val="accent2"/>
                </a:solidFill>
                <a:sym typeface="+mn-ea"/>
              </a:rPr>
              <a:t>, when dealing with the </a:t>
            </a:r>
            <a:r>
              <a:rPr lang="zh-CN" altLang="en-US" sz="2000">
                <a:solidFill>
                  <a:srgbClr val="FF0000"/>
                </a:solidFill>
                <a:sym typeface="+mn-ea"/>
              </a:rPr>
              <a:t>piecewise continuous</a:t>
            </a:r>
            <a:r>
              <a:rPr lang="zh-CN" altLang="en-US" sz="2000">
                <a:solidFill>
                  <a:schemeClr val="accent2"/>
                </a:solidFill>
                <a:sym typeface="+mn-ea"/>
              </a:rPr>
              <a:t> and </a:t>
            </a:r>
            <a:r>
              <a:rPr lang="zh-CN" altLang="en-US" sz="2000">
                <a:solidFill>
                  <a:srgbClr val="FF0000"/>
                </a:solidFill>
                <a:sym typeface="+mn-ea"/>
              </a:rPr>
              <a:t>heterogeneous data</a:t>
            </a:r>
            <a:r>
              <a:rPr lang="zh-CN" altLang="en-US" sz="2000">
                <a:solidFill>
                  <a:schemeClr val="accent2"/>
                </a:solidFill>
                <a:sym typeface="+mn-ea"/>
              </a:rPr>
              <a:t>,they will be inevitably biased by data distribution: low regression error in densely sampled space while high error in everywhere else.</a:t>
            </a:r>
            <a:endParaRPr lang="zh-CN" altLang="en-US" sz="2000">
              <a:solidFill>
                <a:schemeClr val="accent2"/>
              </a:solidFill>
              <a:sym typeface="+mn-ea"/>
            </a:endParaRPr>
          </a:p>
          <a:p>
            <a:endParaRPr lang="zh-CN" altLang="en-US" sz="2000">
              <a:solidFill>
                <a:schemeClr val="accent2"/>
              </a:solidFill>
              <a:sym typeface="+mn-ea"/>
            </a:endParaRPr>
          </a:p>
          <a:p>
            <a:endParaRPr lang="zh-CN" altLang="en-US" sz="2000">
              <a:solidFill>
                <a:schemeClr val="accent2"/>
              </a:solidFill>
              <a:sym typeface="+mn-ea"/>
            </a:endParaRPr>
          </a:p>
          <a:p>
            <a:endParaRPr lang="zh-CN" altLang="en-US" sz="2000">
              <a:solidFill>
                <a:schemeClr val="accent2"/>
              </a:solidFill>
              <a:sym typeface="+mn-ea"/>
            </a:endParaRPr>
          </a:p>
        </p:txBody>
      </p:sp>
    </p:spTree>
  </p:cSld>
  <p:clrMapOvr>
    <a:masterClrMapping/>
  </p:clrMapOvr>
  <p:transition spd="slow" advTm="8561">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 name="文本框 7"/>
          <p:cNvSpPr txBox="1"/>
          <p:nvPr/>
        </p:nvSpPr>
        <p:spPr>
          <a:xfrm>
            <a:off x="401320" y="376555"/>
            <a:ext cx="4170680" cy="368300"/>
          </a:xfrm>
          <a:prstGeom prst="rect">
            <a:avLst/>
          </a:prstGeom>
          <a:noFill/>
        </p:spPr>
        <p:txBody>
          <a:bodyPr wrap="none" rtlCol="0" anchor="t">
            <a:spAutoFit/>
          </a:bodyPr>
          <a:p>
            <a:r>
              <a:rPr lang="zh-CN" altLang="en-US">
                <a:solidFill>
                  <a:schemeClr val="accent2"/>
                </a:solidFill>
                <a:sym typeface="+mn-ea"/>
              </a:rPr>
              <a:t>(2) the divide and-conquer approaches.</a:t>
            </a:r>
            <a:endParaRPr lang="zh-CN" altLang="en-US"/>
          </a:p>
        </p:txBody>
      </p:sp>
      <p:sp>
        <p:nvSpPr>
          <p:cNvPr id="9" name="文本框 8"/>
          <p:cNvSpPr txBox="1"/>
          <p:nvPr/>
        </p:nvSpPr>
        <p:spPr>
          <a:xfrm>
            <a:off x="289560" y="806450"/>
            <a:ext cx="10951210" cy="5015865"/>
          </a:xfrm>
          <a:prstGeom prst="rect">
            <a:avLst/>
          </a:prstGeom>
          <a:noFill/>
        </p:spPr>
        <p:txBody>
          <a:bodyPr wrap="square" rtlCol="0" anchor="t">
            <a:spAutoFit/>
          </a:bodyPr>
          <a:p>
            <a:r>
              <a:rPr lang="zh-CN" altLang="en-US" sz="2000">
                <a:solidFill>
                  <a:schemeClr val="accent2"/>
                </a:solidFill>
              </a:rPr>
              <a:t> For addressing the issues of the data discontinuity and heterogeneity, the divide-and-conquer approaches were proposed lately. The core idea is to learn to </a:t>
            </a:r>
            <a:r>
              <a:rPr lang="zh-CN" altLang="en-US" sz="2000">
                <a:solidFill>
                  <a:srgbClr val="FF0000"/>
                </a:solidFill>
              </a:rPr>
              <a:t>combine multiple local regressors.</a:t>
            </a:r>
            <a:r>
              <a:rPr lang="zh-CN" altLang="en-US" sz="2000">
                <a:solidFill>
                  <a:schemeClr val="accent2"/>
                </a:solidFill>
              </a:rPr>
              <a:t> For instance, the </a:t>
            </a:r>
            <a:r>
              <a:rPr lang="zh-CN" altLang="en-US" sz="2000">
                <a:solidFill>
                  <a:srgbClr val="FF0000"/>
                </a:solidFill>
              </a:rPr>
              <a:t>hierarchical-based and tree-based regression</a:t>
            </a:r>
            <a:r>
              <a:rPr lang="zh-CN" altLang="en-US" sz="2000">
                <a:solidFill>
                  <a:schemeClr val="accent2"/>
                </a:solidFill>
              </a:rPr>
              <a:t> make hard partitions recursively, and the subsets of samples may not be homogeneous for learning local regressors.</a:t>
            </a:r>
            <a:endParaRPr lang="zh-CN" altLang="en-US" sz="2000">
              <a:solidFill>
                <a:schemeClr val="accent2"/>
              </a:solidFill>
            </a:endParaRPr>
          </a:p>
          <a:p>
            <a:endParaRPr lang="zh-CN" altLang="en-US" sz="2000">
              <a:solidFill>
                <a:schemeClr val="accent2"/>
              </a:solidFill>
            </a:endParaRPr>
          </a:p>
          <a:p>
            <a:endParaRPr lang="zh-CN" altLang="en-US" sz="2000">
              <a:solidFill>
                <a:schemeClr val="accent2"/>
              </a:solidFill>
            </a:endParaRPr>
          </a:p>
          <a:p>
            <a:endParaRPr lang="zh-CN" altLang="en-US" sz="2000">
              <a:solidFill>
                <a:schemeClr val="accent2"/>
              </a:solidFill>
            </a:endParaRPr>
          </a:p>
          <a:p>
            <a:r>
              <a:rPr lang="zh-CN" altLang="en-US" sz="2000">
                <a:solidFill>
                  <a:schemeClr val="accent2"/>
                </a:solidFill>
              </a:rPr>
              <a:t>（</a:t>
            </a:r>
            <a:r>
              <a:rPr lang="en-US" altLang="zh-CN" sz="2000">
                <a:solidFill>
                  <a:schemeClr val="accent2"/>
                </a:solidFill>
              </a:rPr>
              <a:t>3</a:t>
            </a:r>
            <a:r>
              <a:rPr lang="zh-CN" altLang="en-US" sz="2000">
                <a:solidFill>
                  <a:schemeClr val="accent2"/>
                </a:solidFill>
              </a:rPr>
              <a:t>）Mixture of Regressions (MoR) </a:t>
            </a:r>
            <a:endParaRPr lang="zh-CN" altLang="en-US" sz="2000">
              <a:solidFill>
                <a:schemeClr val="accent2"/>
              </a:solidFill>
            </a:endParaRPr>
          </a:p>
          <a:p>
            <a:r>
              <a:rPr lang="zh-CN" altLang="en-US" sz="2000">
                <a:solidFill>
                  <a:schemeClr val="accent2"/>
                </a:solidFill>
              </a:rPr>
              <a:t>distributes regression error among local regressors by maximizing likelihood in the joint input-output space. These approaches </a:t>
            </a:r>
            <a:r>
              <a:rPr lang="zh-CN" altLang="en-US" sz="2000">
                <a:solidFill>
                  <a:srgbClr val="FF0000"/>
                </a:solidFill>
              </a:rPr>
              <a:t>reduce</a:t>
            </a:r>
            <a:r>
              <a:rPr lang="zh-CN" altLang="en-US" sz="2000">
                <a:solidFill>
                  <a:schemeClr val="accent2"/>
                </a:solidFill>
              </a:rPr>
              <a:t> overall error by fitting regression locally and </a:t>
            </a:r>
            <a:r>
              <a:rPr lang="zh-CN" altLang="en-US" sz="2000">
                <a:solidFill>
                  <a:srgbClr val="FF0000"/>
                </a:solidFill>
              </a:rPr>
              <a:t>reliefs</a:t>
            </a:r>
            <a:r>
              <a:rPr lang="zh-CN" altLang="en-US" sz="2000">
                <a:solidFill>
                  <a:schemeClr val="accent2"/>
                </a:solidFill>
              </a:rPr>
              <a:t> the bias by discontinuous data distribution.</a:t>
            </a:r>
            <a:endParaRPr lang="zh-CN" altLang="en-US" sz="2000">
              <a:solidFill>
                <a:schemeClr val="accent2"/>
              </a:solidFill>
            </a:endParaRPr>
          </a:p>
          <a:p>
            <a:endParaRPr lang="zh-CN" altLang="en-US" sz="2000">
              <a:solidFill>
                <a:schemeClr val="accent2"/>
              </a:solidFill>
            </a:endParaRPr>
          </a:p>
          <a:p>
            <a:endParaRPr lang="zh-CN" altLang="en-US" sz="2000">
              <a:solidFill>
                <a:schemeClr val="accent2"/>
              </a:solidFill>
            </a:endParaRPr>
          </a:p>
          <a:p>
            <a:r>
              <a:rPr lang="zh-CN" altLang="en-US" sz="2000">
                <a:solidFill>
                  <a:schemeClr val="accent2"/>
                </a:solidFill>
              </a:rPr>
              <a:t>    Unfortunately, the aforementioned approaches still cannot achieve satisfactory performance when applying in some realworld applications. The main reason is that these approaches</a:t>
            </a:r>
            <a:endParaRPr lang="zh-CN" altLang="en-US" sz="2000">
              <a:solidFill>
                <a:schemeClr val="accent2"/>
              </a:solidFill>
            </a:endParaRPr>
          </a:p>
          <a:p>
            <a:r>
              <a:rPr lang="zh-CN" altLang="en-US" sz="2000">
                <a:solidFill>
                  <a:schemeClr val="accent2"/>
                </a:solidFill>
              </a:rPr>
              <a:t>tend to be sensitive to the </a:t>
            </a:r>
            <a:r>
              <a:rPr lang="zh-CN" altLang="en-US" sz="2000">
                <a:solidFill>
                  <a:srgbClr val="FF0000"/>
                </a:solidFill>
              </a:rPr>
              <a:t>intra-component outliers</a:t>
            </a:r>
            <a:r>
              <a:rPr lang="zh-CN" altLang="en-US" sz="2000">
                <a:solidFill>
                  <a:schemeClr val="accent2"/>
                </a:solidFill>
              </a:rPr>
              <a:t> and the </a:t>
            </a:r>
            <a:r>
              <a:rPr lang="zh-CN" altLang="en-US" sz="2000">
                <a:solidFill>
                  <a:srgbClr val="FF0000"/>
                </a:solidFill>
              </a:rPr>
              <a:t>inter-component imbalance</a:t>
            </a:r>
            <a:r>
              <a:rPr lang="en-US" altLang="zh-CN" sz="2000">
                <a:solidFill>
                  <a:srgbClr val="FF0000"/>
                </a:solidFill>
              </a:rPr>
              <a:t>.</a:t>
            </a:r>
            <a:endParaRPr lang="en-US" altLang="zh-CN" sz="2000">
              <a:solidFill>
                <a:srgbClr val="FF0000"/>
              </a:solidFill>
            </a:endParaRPr>
          </a:p>
        </p:txBody>
      </p:sp>
    </p:spTree>
  </p:cSld>
  <p:clrMapOvr>
    <a:masterClrMapping/>
  </p:clrMapOvr>
  <p:transition spd="slow" advTm="8561">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2" name="图片 1" descr="(`)8(JYE95IFA`3S}UF35OH"/>
          <p:cNvPicPr>
            <a:picLocks noChangeAspect="1"/>
          </p:cNvPicPr>
          <p:nvPr/>
        </p:nvPicPr>
        <p:blipFill>
          <a:blip r:embed="rId2"/>
          <a:stretch>
            <a:fillRect/>
          </a:stretch>
        </p:blipFill>
        <p:spPr>
          <a:xfrm>
            <a:off x="83185" y="119380"/>
            <a:ext cx="6445885" cy="4108450"/>
          </a:xfrm>
          <a:prstGeom prst="rect">
            <a:avLst/>
          </a:prstGeom>
        </p:spPr>
      </p:pic>
      <p:sp>
        <p:nvSpPr>
          <p:cNvPr id="3" name="文本框 2"/>
          <p:cNvSpPr txBox="1"/>
          <p:nvPr/>
        </p:nvSpPr>
        <p:spPr>
          <a:xfrm>
            <a:off x="5080635" y="4227195"/>
            <a:ext cx="6787515" cy="1753235"/>
          </a:xfrm>
          <a:prstGeom prst="rect">
            <a:avLst/>
          </a:prstGeom>
          <a:noFill/>
        </p:spPr>
        <p:txBody>
          <a:bodyPr wrap="square" rtlCol="0" anchor="t">
            <a:spAutoFit/>
          </a:bodyPr>
          <a:p>
            <a:r>
              <a:rPr lang="zh-CN" altLang="en-US">
                <a:solidFill>
                  <a:schemeClr val="accent2"/>
                </a:solidFill>
              </a:rPr>
              <a:t>For example, in the existing</a:t>
            </a:r>
            <a:r>
              <a:rPr lang="zh-CN" altLang="en-US">
                <a:solidFill>
                  <a:srgbClr val="FF0000"/>
                </a:solidFill>
              </a:rPr>
              <a:t> MoR</a:t>
            </a:r>
            <a:r>
              <a:rPr lang="zh-CN" altLang="en-US">
                <a:solidFill>
                  <a:schemeClr val="accent2"/>
                </a:solidFill>
              </a:rPr>
              <a:t> approaches , regressors learnt from the components with more training data tend to dominant the other regressors in estimating the final output. In addition, regressors learnt with noisy training data tend to generate noisy</a:t>
            </a:r>
            <a:endParaRPr lang="zh-CN" altLang="en-US">
              <a:solidFill>
                <a:schemeClr val="accent2"/>
              </a:solidFill>
            </a:endParaRPr>
          </a:p>
          <a:p>
            <a:r>
              <a:rPr lang="zh-CN" altLang="en-US">
                <a:solidFill>
                  <a:schemeClr val="accent2"/>
                </a:solidFill>
              </a:rPr>
              <a:t>mapping. These will inevitably prevent the learnt regression model from reaching to the global optimum.</a:t>
            </a:r>
            <a:endParaRPr lang="zh-CN" altLang="en-US">
              <a:solidFill>
                <a:schemeClr val="accent2"/>
              </a:solidFill>
            </a:endParaRPr>
          </a:p>
        </p:txBody>
      </p:sp>
      <p:sp>
        <p:nvSpPr>
          <p:cNvPr id="4" name="文本框 3"/>
          <p:cNvSpPr txBox="1"/>
          <p:nvPr/>
        </p:nvSpPr>
        <p:spPr>
          <a:xfrm>
            <a:off x="6586220" y="1001395"/>
            <a:ext cx="4008120" cy="706755"/>
          </a:xfrm>
          <a:prstGeom prst="rect">
            <a:avLst/>
          </a:prstGeom>
          <a:noFill/>
        </p:spPr>
        <p:txBody>
          <a:bodyPr wrap="square" rtlCol="0" anchor="t">
            <a:spAutoFit/>
          </a:bodyPr>
          <a:p>
            <a:r>
              <a:rPr lang="zh-CN" altLang="en-US" sz="2000">
                <a:solidFill>
                  <a:schemeClr val="accent2"/>
                </a:solidFill>
              </a:rPr>
              <a:t>nonuniform sampled and noisy (see Figure ) </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 name="文本框 7"/>
          <p:cNvSpPr txBox="1"/>
          <p:nvPr/>
        </p:nvSpPr>
        <p:spPr>
          <a:xfrm>
            <a:off x="455930" y="815975"/>
            <a:ext cx="10534015" cy="4707890"/>
          </a:xfrm>
          <a:prstGeom prst="rect">
            <a:avLst/>
          </a:prstGeom>
          <a:noFill/>
        </p:spPr>
        <p:txBody>
          <a:bodyPr wrap="square" rtlCol="0" anchor="t">
            <a:spAutoFit/>
          </a:bodyPr>
          <a:p>
            <a:r>
              <a:rPr lang="en-US" altLang="zh-CN" sz="2000">
                <a:solidFill>
                  <a:schemeClr val="accent2"/>
                </a:solidFill>
              </a:rPr>
              <a:t>SPL</a:t>
            </a:r>
            <a:endParaRPr lang="en-US" altLang="zh-CN" sz="2000">
              <a:solidFill>
                <a:schemeClr val="accent2"/>
              </a:solidFill>
            </a:endParaRPr>
          </a:p>
          <a:p>
            <a:r>
              <a:rPr lang="zh-CN" altLang="en-US" sz="2000">
                <a:solidFill>
                  <a:schemeClr val="accent2"/>
                </a:solidFill>
              </a:rPr>
              <a:t>The intuition behind SPL can be explained in its </a:t>
            </a:r>
            <a:r>
              <a:rPr lang="zh-CN" altLang="en-US" sz="2000">
                <a:solidFill>
                  <a:srgbClr val="FF0000"/>
                </a:solidFill>
              </a:rPr>
              <a:t>analogous to human education</a:t>
            </a:r>
            <a:r>
              <a:rPr lang="zh-CN" altLang="en-US" sz="2000">
                <a:solidFill>
                  <a:schemeClr val="accent2"/>
                </a:solidFill>
              </a:rPr>
              <a:t>. A pupil is supposed to understand elementary algebra before he or she can learn more advanced algebra topics. In the past few years, the effectiveness of such learning regime has been validated in a number of tasks, like </a:t>
            </a:r>
            <a:r>
              <a:rPr lang="zh-CN" altLang="en-US" sz="2000">
                <a:solidFill>
                  <a:srgbClr val="FF0000"/>
                </a:solidFill>
              </a:rPr>
              <a:t>event detection</a:t>
            </a:r>
            <a:r>
              <a:rPr lang="zh-CN" altLang="en-US" sz="2000">
                <a:solidFill>
                  <a:schemeClr val="accent2"/>
                </a:solidFill>
              </a:rPr>
              <a:t> and </a:t>
            </a:r>
            <a:r>
              <a:rPr lang="zh-CN" altLang="en-US" sz="2000">
                <a:solidFill>
                  <a:srgbClr val="FF0000"/>
                </a:solidFill>
              </a:rPr>
              <a:t>co-saliency detection </a:t>
            </a:r>
            <a:r>
              <a:rPr lang="zh-CN" altLang="en-US" sz="2000">
                <a:solidFill>
                  <a:schemeClr val="accent2"/>
                </a:solidFill>
              </a:rPr>
              <a:t>. </a:t>
            </a:r>
            <a:endParaRPr lang="zh-CN" altLang="en-US" sz="2000">
              <a:solidFill>
                <a:schemeClr val="accent2"/>
              </a:solidFill>
            </a:endParaRPr>
          </a:p>
          <a:p>
            <a:r>
              <a:rPr lang="zh-CN" altLang="en-US" sz="2000">
                <a:solidFill>
                  <a:schemeClr val="accent2"/>
                </a:solidFill>
              </a:rPr>
              <a:t>SPL is essentially a robust learning regime: starting with easier aspects of a certain task and then gradually taking more complex examples into consideration, while the </a:t>
            </a:r>
            <a:r>
              <a:rPr lang="zh-CN" altLang="en-US" sz="2000">
                <a:solidFill>
                  <a:srgbClr val="FF0000"/>
                </a:solidFill>
              </a:rPr>
              <a:t>noisy examples are prevented</a:t>
            </a:r>
            <a:r>
              <a:rPr lang="zh-CN" altLang="en-US" sz="2000">
                <a:solidFill>
                  <a:schemeClr val="accent2"/>
                </a:solidFill>
              </a:rPr>
              <a:t> from being used throughout the learning procedure. Consequently, it can be naturally used to </a:t>
            </a:r>
            <a:r>
              <a:rPr lang="zh-CN" altLang="en-US" sz="2000">
                <a:solidFill>
                  <a:srgbClr val="FF0000"/>
                </a:solidFill>
              </a:rPr>
              <a:t>screen the outliers</a:t>
            </a:r>
            <a:r>
              <a:rPr lang="zh-CN" altLang="en-US" sz="2000">
                <a:solidFill>
                  <a:schemeClr val="accent2"/>
                </a:solidFill>
              </a:rPr>
              <a:t> during the learning procedure and thus address noisy data in regression. </a:t>
            </a:r>
            <a:endParaRPr lang="zh-CN" altLang="en-US" sz="2000">
              <a:solidFill>
                <a:schemeClr val="accent2"/>
              </a:solidFill>
            </a:endParaRPr>
          </a:p>
          <a:p>
            <a:r>
              <a:rPr lang="zh-CN" altLang="en-US" sz="2000">
                <a:solidFill>
                  <a:schemeClr val="accent2"/>
                </a:solidFill>
              </a:rPr>
              <a:t>Notice that have also made efforts to build robust mixture models by using </a:t>
            </a:r>
            <a:r>
              <a:rPr lang="zh-CN" altLang="en-US" sz="2000">
                <a:solidFill>
                  <a:srgbClr val="FF0000"/>
                </a:solidFill>
              </a:rPr>
              <a:t>Laplace or t distribution</a:t>
            </a:r>
            <a:r>
              <a:rPr lang="zh-CN" altLang="en-US" sz="2000">
                <a:solidFill>
                  <a:schemeClr val="accent2"/>
                </a:solidFill>
              </a:rPr>
              <a:t>, which do not consider </a:t>
            </a:r>
            <a:r>
              <a:rPr lang="zh-CN" altLang="en-US" sz="2000">
                <a:solidFill>
                  <a:srgbClr val="FF0000"/>
                </a:solidFill>
              </a:rPr>
              <a:t>conditional mixing proportions</a:t>
            </a:r>
            <a:r>
              <a:rPr lang="zh-CN" altLang="en-US" sz="2000">
                <a:solidFill>
                  <a:schemeClr val="accent2"/>
                </a:solidFill>
              </a:rPr>
              <a:t> nor </a:t>
            </a:r>
            <a:r>
              <a:rPr lang="zh-CN" altLang="en-US" sz="2000">
                <a:solidFill>
                  <a:srgbClr val="FF0000"/>
                </a:solidFill>
              </a:rPr>
              <a:t>expand to the hierarchical framework</a:t>
            </a:r>
            <a:r>
              <a:rPr lang="zh-CN" altLang="en-US" sz="2000">
                <a:solidFill>
                  <a:schemeClr val="accent2"/>
                </a:solidFill>
              </a:rPr>
              <a:t>. Compared with them, our SPMoR model overcome the sensitivity to the noisy data by introducing the effective self-paced regularizer rather than using certain types of data distribution.</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410210" y="147320"/>
            <a:ext cx="10960735" cy="5631180"/>
          </a:xfrm>
          <a:prstGeom prst="rect">
            <a:avLst/>
          </a:prstGeom>
          <a:noFill/>
        </p:spPr>
        <p:txBody>
          <a:bodyPr wrap="square" rtlCol="0" anchor="t">
            <a:spAutoFit/>
          </a:bodyPr>
          <a:p>
            <a:r>
              <a:rPr lang="zh-CN" altLang="en-US" sz="2000">
                <a:solidFill>
                  <a:schemeClr val="accent2"/>
                </a:solidFill>
                <a:sym typeface="+mn-ea"/>
              </a:rPr>
              <a:t>Exclusive LASSO </a:t>
            </a:r>
            <a:endParaRPr lang="zh-CN" altLang="en-US" sz="2000">
              <a:solidFill>
                <a:schemeClr val="accent2"/>
              </a:solidFill>
              <a:sym typeface="+mn-ea"/>
            </a:endParaRPr>
          </a:p>
          <a:p>
            <a:endParaRPr lang="en-US" altLang="zh-CN" sz="2000">
              <a:solidFill>
                <a:schemeClr val="accent2"/>
              </a:solidFill>
            </a:endParaRPr>
          </a:p>
          <a:p>
            <a:r>
              <a:rPr lang="zh-CN" altLang="en-US" sz="2000">
                <a:solidFill>
                  <a:schemeClr val="accent2"/>
                </a:solidFill>
              </a:rPr>
              <a:t>      The most basic self-paced regularizer is the Standard LASSO , i.e., the </a:t>
            </a:r>
            <a:r>
              <a:rPr lang="zh-CN" altLang="en-US" sz="2000">
                <a:solidFill>
                  <a:srgbClr val="FF0000"/>
                </a:solidFill>
              </a:rPr>
              <a:t>`1 norm</a:t>
            </a:r>
            <a:r>
              <a:rPr lang="zh-CN" altLang="en-US" sz="2000">
                <a:solidFill>
                  <a:schemeClr val="accent2"/>
                </a:solidFill>
              </a:rPr>
              <a:t>, which favors selecting </a:t>
            </a:r>
            <a:r>
              <a:rPr lang="zh-CN" altLang="en-US" sz="2000">
                <a:solidFill>
                  <a:srgbClr val="FF0000"/>
                </a:solidFill>
              </a:rPr>
              <a:t>sparse but competing</a:t>
            </a:r>
            <a:r>
              <a:rPr lang="zh-CN" altLang="en-US" sz="2000">
                <a:solidFill>
                  <a:schemeClr val="accent2"/>
                </a:solidFill>
              </a:rPr>
              <a:t> training samples,i.e., samples with </a:t>
            </a:r>
            <a:r>
              <a:rPr lang="zh-CN" altLang="en-US" sz="2000">
                <a:solidFill>
                  <a:srgbClr val="FF0000"/>
                </a:solidFill>
              </a:rPr>
              <a:t>small training loss or high confi-dence</a:t>
            </a:r>
            <a:r>
              <a:rPr lang="zh-CN" altLang="en-US" sz="2000">
                <a:solidFill>
                  <a:schemeClr val="accent2"/>
                </a:solidFill>
              </a:rPr>
              <a:t>. More recently,have additionally introduced the negative `2,1 and negative `0.5,1 norm into the self-paced regularizer. As two kinds of the Group LASSO, </a:t>
            </a:r>
            <a:r>
              <a:rPr lang="zh-CN" altLang="en-US" sz="2000">
                <a:solidFill>
                  <a:srgbClr val="FF0000"/>
                </a:solidFill>
              </a:rPr>
              <a:t>`2,1 and `0.5,1 norm </a:t>
            </a:r>
            <a:r>
              <a:rPr lang="zh-CN" altLang="en-US" sz="2000">
                <a:solidFill>
                  <a:srgbClr val="FF0000"/>
                </a:solidFill>
              </a:rPr>
              <a:t>enforce the sparsity on variables</a:t>
            </a:r>
            <a:r>
              <a:rPr lang="zh-CN" altLang="en-US" sz="2000">
                <a:solidFill>
                  <a:schemeClr val="accent2"/>
                </a:solidFill>
              </a:rPr>
              <a:t> at an intergroup level, where variables from different groups are competing to survive. Thus, their counter-part would discourage the inter-group sparsity and thus encourage the leaner to select diverse training samples residing in more groups.</a:t>
            </a:r>
            <a:endParaRPr lang="zh-CN" altLang="en-US" sz="2000">
              <a:solidFill>
                <a:schemeClr val="accent2"/>
              </a:solidFill>
            </a:endParaRPr>
          </a:p>
          <a:p>
            <a:endParaRPr lang="zh-CN" altLang="en-US" sz="2000">
              <a:solidFill>
                <a:schemeClr val="accent2"/>
              </a:solidFill>
            </a:endParaRPr>
          </a:p>
          <a:p>
            <a:r>
              <a:rPr lang="zh-CN" altLang="en-US" sz="2000">
                <a:solidFill>
                  <a:schemeClr val="accent2"/>
                </a:solidFill>
              </a:rPr>
              <a:t>      we propose a novel self-paced regularizer,which is based on the Exclusive LASSO. the Exclusive LASSO is formed by the </a:t>
            </a:r>
            <a:r>
              <a:rPr lang="zh-CN" altLang="en-US" sz="2000">
                <a:solidFill>
                  <a:srgbClr val="FF0000"/>
                </a:solidFill>
              </a:rPr>
              <a:t>`1,2 norm</a:t>
            </a:r>
            <a:r>
              <a:rPr lang="zh-CN" altLang="en-US" sz="2000">
                <a:solidFill>
                  <a:schemeClr val="accent2"/>
                </a:solidFill>
              </a:rPr>
              <a:t>, which encourages intragroup competition but discourages inter-group competition. The intra-group competition (sparsity) is achieved via `1 norm, while inter-group non-sparsity, i.e., diversity, is achieved via`2 norm. On one hand, the encouraged intra-group competition will prevent the learner from using the outlier data within each component. On the other hand, the discouraged inter-group competition will induce the learner to select balanced training data from different components. </a:t>
            </a:r>
            <a:endParaRPr lang="zh-CN" altLang="en-US" sz="2000">
              <a:solidFill>
                <a:schemeClr val="accent2"/>
              </a:solidFill>
            </a:endParaRPr>
          </a:p>
        </p:txBody>
      </p:sp>
    </p:spTree>
  </p:cSld>
  <p:clrMapOvr>
    <a:masterClrMapping/>
  </p:clrMapOvr>
  <p:transition spd="slow" advTm="8561">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文本框 1"/>
          <p:cNvSpPr txBox="1"/>
          <p:nvPr/>
        </p:nvSpPr>
        <p:spPr>
          <a:xfrm>
            <a:off x="685800" y="3109595"/>
            <a:ext cx="10023475" cy="3415030"/>
          </a:xfrm>
          <a:prstGeom prst="rect">
            <a:avLst/>
          </a:prstGeom>
          <a:noFill/>
        </p:spPr>
        <p:txBody>
          <a:bodyPr wrap="square" rtlCol="0" anchor="t">
            <a:spAutoFit/>
          </a:bodyPr>
          <a:p>
            <a:r>
              <a:rPr lang="zh-CN" altLang="en-US">
                <a:solidFill>
                  <a:schemeClr val="accent2"/>
                </a:solidFill>
                <a:sym typeface="+mn-ea"/>
              </a:rPr>
              <a:t>A brief summarization of the properties of the Standard LASSO, Group LASSO, and Exclusive LASSO is shown in Table.In sum, this paper present three </a:t>
            </a:r>
            <a:r>
              <a:rPr lang="zh-CN" altLang="en-US">
                <a:solidFill>
                  <a:srgbClr val="FF0000"/>
                </a:solidFill>
                <a:sym typeface="+mn-ea"/>
              </a:rPr>
              <a:t>major contributions</a:t>
            </a:r>
            <a:r>
              <a:rPr lang="zh-CN" altLang="en-US">
                <a:solidFill>
                  <a:schemeClr val="accent2"/>
                </a:solidFill>
                <a:sym typeface="+mn-ea"/>
              </a:rPr>
              <a:t>:</a:t>
            </a:r>
            <a:endParaRPr lang="zh-CN" altLang="en-US">
              <a:solidFill>
                <a:schemeClr val="accent2"/>
              </a:solidFill>
              <a:sym typeface="+mn-ea"/>
            </a:endParaRPr>
          </a:p>
          <a:p>
            <a:endParaRPr lang="zh-CN" altLang="en-US">
              <a:solidFill>
                <a:schemeClr val="accent2"/>
              </a:solidFill>
            </a:endParaRPr>
          </a:p>
          <a:p>
            <a:r>
              <a:rPr lang="zh-CN" altLang="en-US">
                <a:solidFill>
                  <a:schemeClr val="accent2"/>
                </a:solidFill>
                <a:sym typeface="+mn-ea"/>
              </a:rPr>
              <a:t>• The </a:t>
            </a:r>
            <a:r>
              <a:rPr lang="zh-CN" altLang="en-US">
                <a:solidFill>
                  <a:srgbClr val="FF0000"/>
                </a:solidFill>
                <a:sym typeface="+mn-ea"/>
              </a:rPr>
              <a:t>earliest effort to use SPL to MoR</a:t>
            </a:r>
            <a:r>
              <a:rPr lang="zh-CN" altLang="en-US">
                <a:solidFill>
                  <a:schemeClr val="accent2"/>
                </a:solidFill>
                <a:sym typeface="+mn-ea"/>
              </a:rPr>
              <a:t>, which effectively address the intra-component outlier and the intercomponent imbalance problem of the existing MoRs.</a:t>
            </a:r>
            <a:endParaRPr lang="zh-CN" altLang="en-US">
              <a:solidFill>
                <a:schemeClr val="accent2"/>
              </a:solidFill>
              <a:sym typeface="+mn-ea"/>
            </a:endParaRPr>
          </a:p>
          <a:p>
            <a:endParaRPr lang="zh-CN" altLang="en-US">
              <a:solidFill>
                <a:schemeClr val="accent2"/>
              </a:solidFill>
            </a:endParaRPr>
          </a:p>
          <a:p>
            <a:r>
              <a:rPr lang="zh-CN" altLang="en-US">
                <a:solidFill>
                  <a:schemeClr val="accent2"/>
                </a:solidFill>
                <a:sym typeface="+mn-ea"/>
              </a:rPr>
              <a:t>• A </a:t>
            </a:r>
            <a:r>
              <a:rPr lang="zh-CN" altLang="en-US">
                <a:solidFill>
                  <a:srgbClr val="FF0000"/>
                </a:solidFill>
                <a:sym typeface="+mn-ea"/>
              </a:rPr>
              <a:t>novel Exclusive LASSO based self-paced regularizer,</a:t>
            </a:r>
            <a:r>
              <a:rPr lang="zh-CN" altLang="en-US">
                <a:solidFill>
                  <a:schemeClr val="accent2"/>
                </a:solidFill>
                <a:sym typeface="+mn-ea"/>
              </a:rPr>
              <a:t> which simultaneously encourages the intra-group competition and discourages inter-group competition.</a:t>
            </a:r>
            <a:endParaRPr lang="zh-CN" altLang="en-US">
              <a:solidFill>
                <a:schemeClr val="accent2"/>
              </a:solidFill>
              <a:sym typeface="+mn-ea"/>
            </a:endParaRPr>
          </a:p>
          <a:p>
            <a:endParaRPr lang="zh-CN" altLang="en-US">
              <a:solidFill>
                <a:schemeClr val="accent2"/>
              </a:solidFill>
            </a:endParaRPr>
          </a:p>
          <a:p>
            <a:r>
              <a:rPr lang="zh-CN" altLang="en-US">
                <a:solidFill>
                  <a:schemeClr val="accent2"/>
                </a:solidFill>
                <a:sym typeface="+mn-ea"/>
              </a:rPr>
              <a:t>• Significantly </a:t>
            </a:r>
            <a:r>
              <a:rPr lang="zh-CN" altLang="en-US">
                <a:solidFill>
                  <a:srgbClr val="FF0000"/>
                </a:solidFill>
                <a:sym typeface="+mn-ea"/>
              </a:rPr>
              <a:t>superior performance</a:t>
            </a:r>
            <a:r>
              <a:rPr lang="zh-CN" altLang="en-US">
                <a:solidFill>
                  <a:schemeClr val="accent2"/>
                </a:solidFill>
                <a:sym typeface="+mn-ea"/>
              </a:rPr>
              <a:t> than other regression models and self-paced regulaizers on two real-word applications. To our knowledge, SPMoR achieves the best performance ever reported in literature on MORPH and NHANES datasets.</a:t>
            </a:r>
            <a:endParaRPr lang="zh-CN" altLang="en-US"/>
          </a:p>
        </p:txBody>
      </p:sp>
      <p:pic>
        <p:nvPicPr>
          <p:cNvPr id="3" name="图片 2" descr="AJ4L1WC4)I`QCC`7_]M)[R4"/>
          <p:cNvPicPr>
            <a:picLocks noChangeAspect="1"/>
          </p:cNvPicPr>
          <p:nvPr/>
        </p:nvPicPr>
        <p:blipFill>
          <a:blip r:embed="rId2"/>
          <a:stretch>
            <a:fillRect/>
          </a:stretch>
        </p:blipFill>
        <p:spPr>
          <a:xfrm>
            <a:off x="847090" y="488315"/>
            <a:ext cx="10058400" cy="1882775"/>
          </a:xfrm>
          <a:prstGeom prst="rect">
            <a:avLst/>
          </a:prstGeom>
        </p:spPr>
      </p:pic>
    </p:spTree>
  </p:cSld>
  <p:clrMapOvr>
    <a:masterClrMapping/>
  </p:clrMapOvr>
  <p:transition spd="slow" advTm="8561">
    <p:push dir="u"/>
  </p:transition>
  <p:timing>
    <p:tnLst>
      <p:par>
        <p:cTn id="1" dur="indefinite" restart="never" nodeType="tmRoot"/>
      </p:par>
    </p:tnLst>
  </p:timing>
</p:sld>
</file>

<file path=ppt/theme/theme1.xml><?xml version="1.0" encoding="utf-8"?>
<a:theme xmlns:a="http://schemas.openxmlformats.org/drawingml/2006/main" name="清风素材 https://12sc.taobao.com">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1 https://12sc.taobao.com">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清风素材3 https://12sc.taobao.com">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清风素材4 https://12sc.taobao.com">
  <a:themeElements>
    <a:clrScheme name="">
      <a:dk1>
        <a:srgbClr val="004C54"/>
      </a:dk1>
      <a:lt1>
        <a:srgbClr val="009EB0"/>
      </a:lt1>
      <a:dk2>
        <a:srgbClr val="DDDDDD"/>
      </a:dk2>
      <a:lt2>
        <a:srgbClr val="808080"/>
      </a:lt2>
      <a:accent1>
        <a:srgbClr val="292929"/>
      </a:accent1>
      <a:accent2>
        <a:srgbClr val="FFFFFF"/>
      </a:accent2>
      <a:accent3>
        <a:srgbClr val="AACCD4"/>
      </a:accent3>
      <a:accent4>
        <a:srgbClr val="004046"/>
      </a:accent4>
      <a:accent5>
        <a:srgbClr val="ACACAC"/>
      </a:accent5>
      <a:accent6>
        <a:srgbClr val="E7E7E7"/>
      </a:accent6>
      <a:hlink>
        <a:srgbClr val="B3B3B3"/>
      </a:hlink>
      <a:folHlink>
        <a:srgbClr val="404040"/>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5_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16212</Words>
  <Application>WPS 演示</Application>
  <PresentationFormat>自定义</PresentationFormat>
  <Paragraphs>170</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23</vt:i4>
      </vt:variant>
    </vt:vector>
  </HeadingPairs>
  <TitlesOfParts>
    <vt:vector size="37" baseType="lpstr">
      <vt:lpstr>Arial</vt:lpstr>
      <vt:lpstr>宋体</vt:lpstr>
      <vt:lpstr>Wingdings</vt:lpstr>
      <vt:lpstr>微软雅黑</vt:lpstr>
      <vt:lpstr>仿宋_GB2312</vt:lpstr>
      <vt:lpstr>Calibri</vt:lpstr>
      <vt:lpstr>造字工房力黑（非商用）常规体</vt:lpstr>
      <vt:lpstr>黑体</vt:lpstr>
      <vt:lpstr>Arial Unicode MS</vt:lpstr>
      <vt:lpstr>仿宋</vt:lpstr>
      <vt:lpstr>清风素材 https://12sc.taobao.com</vt:lpstr>
      <vt:lpstr>清风素材1 https://12sc.taobao.com</vt:lpstr>
      <vt:lpstr>清风素材3 https://12sc.taobao.com</vt:lpstr>
      <vt:lpstr>清风素材4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清风素材; 12sc.taobao.com</dc:creator>
  <cp:keywords>12sc.taobao.com</cp:keywords>
  <dc:description>12sc.taobao.com</dc:description>
  <dc:subject>12sc.taobao.com</dc:subject>
  <cp:category>12sc.taobao.com</cp:category>
  <cp:lastModifiedBy>ouc4</cp:lastModifiedBy>
  <cp:revision>730</cp:revision>
  <dcterms:created xsi:type="dcterms:W3CDTF">2013-01-25T01:44:00Z</dcterms:created>
  <dcterms:modified xsi:type="dcterms:W3CDTF">2017-09-25T00:40:10Z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